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6"/>
  </p:notesMasterIdLst>
  <p:sldIdLst>
    <p:sldId id="256" r:id="rId2"/>
    <p:sldId id="281" r:id="rId3"/>
    <p:sldId id="282" r:id="rId4"/>
    <p:sldId id="283" r:id="rId5"/>
    <p:sldId id="290" r:id="rId6"/>
    <p:sldId id="284" r:id="rId7"/>
    <p:sldId id="291" r:id="rId8"/>
    <p:sldId id="285" r:id="rId9"/>
    <p:sldId id="286" r:id="rId10"/>
    <p:sldId id="292" r:id="rId11"/>
    <p:sldId id="287" r:id="rId12"/>
    <p:sldId id="288" r:id="rId13"/>
    <p:sldId id="293" r:id="rId14"/>
    <p:sldId id="289" r:id="rId15"/>
    <p:sldId id="257" r:id="rId16"/>
    <p:sldId id="258" r:id="rId17"/>
    <p:sldId id="260" r:id="rId18"/>
    <p:sldId id="261" r:id="rId19"/>
    <p:sldId id="262" r:id="rId20"/>
    <p:sldId id="263" r:id="rId21"/>
    <p:sldId id="264" r:id="rId22"/>
    <p:sldId id="266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8" r:id="rId33"/>
    <p:sldId id="279" r:id="rId34"/>
    <p:sldId id="28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A710B5-B4E5-4991-A8BA-83B87D25357B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7915B-B9A5-4C37-A856-D93FEEC30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445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B10E-E577-4AFC-8BC5-3CCE5242740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38768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B10E-E577-4AFC-8BC5-3CCE5242740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842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B10E-E577-4AFC-8BC5-3CCE5242740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637589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B10E-E577-4AFC-8BC5-3CCE5242740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42030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B10E-E577-4AFC-8BC5-3CCE5242740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2354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B10E-E577-4AFC-8BC5-3CCE5242740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88704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B10E-E577-4AFC-8BC5-3CCE5242740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6183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B10E-E577-4AFC-8BC5-3CCE5242740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91142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B10E-E577-4AFC-8BC5-3CCE5242740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4117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B10E-E577-4AFC-8BC5-3CCE5242740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6590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B10E-E577-4AFC-8BC5-3CCE5242740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7371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B10E-E577-4AFC-8BC5-3CCE5242740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457538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B10E-E577-4AFC-8BC5-3CCE5242740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9917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B10E-E577-4AFC-8BC5-3CCE5242740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374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B10E-E577-4AFC-8BC5-3CCE5242740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1383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B10E-E577-4AFC-8BC5-3CCE5242740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25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B10E-E577-4AFC-8BC5-3CCE5242740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6474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B10E-E577-4AFC-8BC5-3CCE5242740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95144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B10E-E577-4AFC-8BC5-3CCE5242740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7817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1B10E-E577-4AFC-8BC5-3CCE5242740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6206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3099-E7F0-4524-AC02-2AFBB80A1E95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9FFD-9962-4D06-B83D-5AA22FD06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3099-E7F0-4524-AC02-2AFBB80A1E95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9FFD-9962-4D06-B83D-5AA22FD06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3099-E7F0-4524-AC02-2AFBB80A1E95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9FFD-9962-4D06-B83D-5AA22FD06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3099-E7F0-4524-AC02-2AFBB80A1E95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9FFD-9962-4D06-B83D-5AA22FD06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3099-E7F0-4524-AC02-2AFBB80A1E95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9FFD-9962-4D06-B83D-5AA22FD06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3099-E7F0-4524-AC02-2AFBB80A1E95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9FFD-9962-4D06-B83D-5AA22FD06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3099-E7F0-4524-AC02-2AFBB80A1E95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9FFD-9962-4D06-B83D-5AA22FD06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3099-E7F0-4524-AC02-2AFBB80A1E95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1DC9FFD-9962-4D06-B83D-5AA22FD0679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3099-E7F0-4524-AC02-2AFBB80A1E95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9FFD-9962-4D06-B83D-5AA22FD06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B3099-E7F0-4524-AC02-2AFBB80A1E95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1DC9FFD-9962-4D06-B83D-5AA22FD06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FADB3099-E7F0-4524-AC02-2AFBB80A1E95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C9FFD-9962-4D06-B83D-5AA22FD06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FADB3099-E7F0-4524-AC02-2AFBB80A1E95}" type="datetimeFigureOut">
              <a:rPr lang="en-US" smtClean="0"/>
              <a:pPr/>
              <a:t>11/18/2014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1DC9FFD-9962-4D06-B83D-5AA22FD067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7-2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Nonrenewable Energy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453443"/>
            <a:ext cx="7065358" cy="4191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224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Oil Traps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946671"/>
            <a:ext cx="7076343" cy="383301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Crude 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Unrefined petroleum</a:t>
            </a:r>
          </a:p>
          <a:p>
            <a:endParaRPr lang="en-US" dirty="0" smtClean="0"/>
          </a:p>
          <a:p>
            <a:r>
              <a:rPr lang="en-US" dirty="0" smtClean="0"/>
              <a:t>Plastics</a:t>
            </a:r>
          </a:p>
          <a:p>
            <a:r>
              <a:rPr lang="en-US" dirty="0" smtClean="0"/>
              <a:t>Fabrics</a:t>
            </a:r>
          </a:p>
          <a:p>
            <a:r>
              <a:rPr lang="en-US" dirty="0" smtClean="0"/>
              <a:t>Medicines</a:t>
            </a:r>
          </a:p>
          <a:p>
            <a:r>
              <a:rPr lang="en-US" dirty="0" smtClean="0"/>
              <a:t>Waxes</a:t>
            </a:r>
          </a:p>
          <a:p>
            <a:r>
              <a:rPr lang="en-US" dirty="0" smtClean="0"/>
              <a:t>Shampoos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9600" y="846138"/>
            <a:ext cx="3657600" cy="201853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0200" y="3449947"/>
            <a:ext cx="3937000" cy="24574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6900" y="381000"/>
            <a:ext cx="4800600" cy="5971948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201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Most abundant fossil fuel</a:t>
            </a:r>
          </a:p>
          <a:p>
            <a:endParaRPr lang="en-US" dirty="0" smtClean="0"/>
          </a:p>
          <a:p>
            <a:r>
              <a:rPr lang="en-US" dirty="0" smtClean="0"/>
              <a:t>US</a:t>
            </a:r>
          </a:p>
          <a:p>
            <a:r>
              <a:rPr lang="en-US" dirty="0" smtClean="0"/>
              <a:t>Russia</a:t>
            </a:r>
          </a:p>
          <a:p>
            <a:r>
              <a:rPr lang="en-US" dirty="0" smtClean="0"/>
              <a:t>China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2209800"/>
            <a:ext cx="6553200" cy="422678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1950’s and 1960’s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Energy of the future</a:t>
            </a:r>
          </a:p>
          <a:p>
            <a:pPr lvl="1"/>
            <a:r>
              <a:rPr lang="en-US" dirty="0" smtClean="0"/>
              <a:t>Clean energy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1970’s and 1980’s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120 plants shut down</a:t>
            </a:r>
          </a:p>
          <a:p>
            <a:pPr lvl="1"/>
            <a:r>
              <a:rPr lang="en-US" dirty="0" smtClean="0"/>
              <a:t>Other abandoned</a:t>
            </a:r>
          </a:p>
          <a:p>
            <a:endParaRPr lang="en-US" dirty="0" smtClean="0"/>
          </a:p>
          <a:p>
            <a:r>
              <a:rPr lang="en-US" dirty="0" smtClean="0"/>
              <a:t>What happened?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469968"/>
            <a:ext cx="3657600" cy="2786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19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Fission: Splitting Atoms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Nuclear energy – energy within the nucleus of an atom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Uranium used as fuel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81200"/>
            <a:ext cx="420413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Forces that hold a nucleus together 1 million times stronger than a chemical bond</a:t>
            </a:r>
          </a:p>
          <a:p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752600"/>
            <a:ext cx="4339354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Fission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Nuclear fission – nuclei of uranium atoms bombarded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Neutrons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Causes nuclei to split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86000"/>
            <a:ext cx="4191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Nonrenewable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Energy resources that exist in limited amounts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Hydrocarbons – compounds of hydrogen and carbon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9786" y="1981200"/>
            <a:ext cx="4357958" cy="37338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7" descr="17_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2514600"/>
            <a:ext cx="5029200" cy="226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Releases energy and neutron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More neutrons = more collisions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Uncontrolled reaction – bomb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Controlled reaction – power plant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404713"/>
            <a:ext cx="3657600" cy="2916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025" y="2115344"/>
            <a:ext cx="340995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1062" y="2220119"/>
            <a:ext cx="280987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819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Outside – thick concrete walls and cooling fluids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Inside reactor – control rods with uranium pellets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Absorb neutrons for control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Picture 7" descr="17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9" y="1524000"/>
            <a:ext cx="5397407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1242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Energy released heats water</a:t>
            </a:r>
          </a:p>
          <a:p>
            <a:endParaRPr lang="en-US" dirty="0" smtClean="0"/>
          </a:p>
          <a:p>
            <a:r>
              <a:rPr lang="en-US" dirty="0" smtClean="0"/>
              <a:t>Water turns to steam</a:t>
            </a:r>
          </a:p>
          <a:p>
            <a:endParaRPr lang="en-US" dirty="0" smtClean="0"/>
          </a:p>
          <a:p>
            <a:r>
              <a:rPr lang="en-US" dirty="0" smtClean="0"/>
              <a:t>Steam turns turbine</a:t>
            </a:r>
          </a:p>
          <a:p>
            <a:endParaRPr lang="en-US" dirty="0" smtClean="0"/>
          </a:p>
          <a:p>
            <a:r>
              <a:rPr lang="en-US" dirty="0" smtClean="0"/>
              <a:t>Water dumped</a:t>
            </a:r>
            <a:endParaRPr lang="en-US" dirty="0"/>
          </a:p>
        </p:txBody>
      </p:sp>
      <p:pic>
        <p:nvPicPr>
          <p:cNvPr id="5" name="Picture 7" descr="17_0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600200"/>
            <a:ext cx="5127536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Concentrated energy source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No greenhouse gases</a:t>
            </a:r>
          </a:p>
          <a:p>
            <a:endParaRPr lang="en-US" dirty="0" smtClean="0"/>
          </a:p>
          <a:p>
            <a:r>
              <a:rPr lang="en-US" dirty="0" smtClean="0"/>
              <a:t>Low radioactivity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Provide areas with limited resources with energy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752600"/>
            <a:ext cx="4989286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263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Very expensive to build</a:t>
            </a:r>
          </a:p>
          <a:p>
            <a:endParaRPr lang="en-US" dirty="0" smtClean="0"/>
          </a:p>
          <a:p>
            <a:r>
              <a:rPr lang="en-US" dirty="0" smtClean="0"/>
              <a:t>Where to store nuclear waste?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Wastes remain radioactive for thousands of years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118973"/>
            <a:ext cx="3657600" cy="3488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Energy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Storage areas need to be geologically stable for thousands of years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Yucca Mountain in Nevada</a:t>
            </a:r>
          </a:p>
          <a:p>
            <a:pPr lvl="1"/>
            <a:r>
              <a:rPr lang="en-US" dirty="0" smtClean="0"/>
              <a:t>Studying for 20 years now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Transmutation - recycling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557934"/>
            <a:ext cx="3657600" cy="2610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59040"/>
            <a:ext cx="3657600" cy="320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5" y="1748631"/>
            <a:ext cx="33337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Formation of 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Carbonization – decomposed plants material is buried in swamp</a:t>
            </a:r>
          </a:p>
          <a:p>
            <a:endParaRPr lang="en-US" dirty="0" smtClean="0"/>
          </a:p>
          <a:p>
            <a:r>
              <a:rPr lang="en-US" dirty="0" smtClean="0"/>
              <a:t>Peat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9094" y="2362200"/>
            <a:ext cx="4860658" cy="2971800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Chernobyl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Ukraine in 1986</a:t>
            </a:r>
          </a:p>
          <a:p>
            <a:endParaRPr lang="en-US" dirty="0" smtClean="0"/>
          </a:p>
          <a:p>
            <a:r>
              <a:rPr lang="en-US" dirty="0" smtClean="0"/>
              <a:t>Safety devised were turned off for testing</a:t>
            </a:r>
          </a:p>
          <a:p>
            <a:pPr lvl="1"/>
            <a:r>
              <a:rPr lang="en-US" dirty="0" smtClean="0"/>
              <a:t>Bad design</a:t>
            </a:r>
          </a:p>
          <a:p>
            <a:endParaRPr lang="en-US" dirty="0" smtClean="0"/>
          </a:p>
          <a:p>
            <a:r>
              <a:rPr lang="en-US" dirty="0" smtClean="0"/>
              <a:t>Explosion released radiation</a:t>
            </a:r>
          </a:p>
          <a:p>
            <a:pPr lvl="1"/>
            <a:r>
              <a:rPr lang="en-US" dirty="0" smtClean="0"/>
              <a:t>Areas still contaminated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8978" y="1600200"/>
            <a:ext cx="34940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Three Mile Island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United States 1979</a:t>
            </a:r>
          </a:p>
          <a:p>
            <a:pPr lvl="1"/>
            <a:r>
              <a:rPr lang="en-US" dirty="0" smtClean="0"/>
              <a:t>Pennsylvania</a:t>
            </a:r>
          </a:p>
          <a:p>
            <a:endParaRPr lang="en-US" dirty="0" smtClean="0"/>
          </a:p>
          <a:p>
            <a:r>
              <a:rPr lang="en-US" dirty="0" smtClean="0"/>
              <a:t>Human error and blocked valves</a:t>
            </a:r>
          </a:p>
          <a:p>
            <a:endParaRPr lang="en-US" dirty="0" smtClean="0"/>
          </a:p>
          <a:p>
            <a:r>
              <a:rPr lang="en-US" dirty="0" smtClean="0"/>
              <a:t>Escaped radioactivity</a:t>
            </a:r>
            <a:endParaRPr lang="en-US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685800"/>
            <a:ext cx="3657600" cy="28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886200"/>
            <a:ext cx="252412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Nuclear fusion – light nuclei combine with heavy nuclei</a:t>
            </a:r>
          </a:p>
          <a:p>
            <a:endParaRPr lang="en-US" dirty="0" smtClean="0"/>
          </a:p>
          <a:p>
            <a:r>
              <a:rPr lang="en-US" dirty="0" smtClean="0"/>
              <a:t>Releases lots of energy</a:t>
            </a:r>
          </a:p>
          <a:p>
            <a:r>
              <a:rPr lang="en-US" dirty="0" smtClean="0"/>
              <a:t>Powers stars</a:t>
            </a:r>
          </a:p>
          <a:p>
            <a:r>
              <a:rPr lang="en-US" dirty="0" smtClean="0"/>
              <a:t>Safer byproducts</a:t>
            </a:r>
          </a:p>
          <a:p>
            <a:endParaRPr lang="en-US" dirty="0" smtClean="0"/>
          </a:p>
          <a:p>
            <a:r>
              <a:rPr lang="en-US" dirty="0" smtClean="0"/>
              <a:t>Why not do it?</a:t>
            </a:r>
            <a:endParaRPr lang="en-US" dirty="0"/>
          </a:p>
        </p:txBody>
      </p:sp>
      <p:pic>
        <p:nvPicPr>
          <p:cNvPr id="5" name="Picture 7" descr="17_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822483"/>
            <a:ext cx="3657600" cy="20813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Into the Future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Nuclei heated to 180,000,000 F</a:t>
            </a:r>
          </a:p>
          <a:p>
            <a:endParaRPr lang="en-US" dirty="0" smtClean="0"/>
          </a:p>
          <a:p>
            <a:r>
              <a:rPr lang="en-US" dirty="0" smtClean="0"/>
              <a:t>Nuclei remain at high concentrations</a:t>
            </a:r>
          </a:p>
          <a:p>
            <a:endParaRPr lang="en-US" dirty="0" smtClean="0"/>
          </a:p>
          <a:p>
            <a:r>
              <a:rPr lang="en-US" dirty="0" smtClean="0"/>
              <a:t>Properly confined</a:t>
            </a:r>
            <a:endParaRPr lang="en-US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491581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Coal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Peat covered by sediment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1</a:t>
            </a:r>
            <a:r>
              <a:rPr lang="en-US" baseline="30000" dirty="0" smtClean="0">
                <a:solidFill>
                  <a:srgbClr val="FFC000"/>
                </a:solidFill>
              </a:rPr>
              <a:t>st</a:t>
            </a:r>
            <a:r>
              <a:rPr lang="en-US" dirty="0" smtClean="0">
                <a:solidFill>
                  <a:srgbClr val="FFC000"/>
                </a:solidFill>
              </a:rPr>
              <a:t> - Lignite forms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2</a:t>
            </a:r>
            <a:r>
              <a:rPr lang="en-US" baseline="30000" dirty="0" smtClean="0">
                <a:solidFill>
                  <a:srgbClr val="FFC000"/>
                </a:solidFill>
              </a:rPr>
              <a:t>nd</a:t>
            </a:r>
            <a:r>
              <a:rPr lang="en-US" dirty="0" smtClean="0">
                <a:solidFill>
                  <a:srgbClr val="FFC000"/>
                </a:solidFill>
              </a:rPr>
              <a:t> – Bituminous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Most common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3</a:t>
            </a:r>
            <a:r>
              <a:rPr lang="en-US" baseline="30000" dirty="0" smtClean="0">
                <a:solidFill>
                  <a:srgbClr val="FFC000"/>
                </a:solidFill>
              </a:rPr>
              <a:t>rd</a:t>
            </a:r>
            <a:r>
              <a:rPr lang="en-US" dirty="0" smtClean="0">
                <a:solidFill>
                  <a:srgbClr val="FFC000"/>
                </a:solidFill>
              </a:rPr>
              <a:t> - Anthracite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1295400"/>
            <a:ext cx="3951383" cy="509257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1828800"/>
            <a:ext cx="7654250" cy="3429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91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Petroleum and Natural Gas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Microorganisms and plants died in prehistoric seas</a:t>
            </a:r>
          </a:p>
          <a:p>
            <a:endParaRPr lang="en-US" dirty="0" smtClean="0"/>
          </a:p>
          <a:p>
            <a:r>
              <a:rPr lang="en-US" dirty="0" smtClean="0"/>
              <a:t>Pressure and chemical changes turn to fuel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6200" y="2438400"/>
            <a:ext cx="4879279" cy="222228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1905000"/>
            <a:ext cx="8160330" cy="304800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084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Hydrocarbons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Oil or petroleum – liquid</a:t>
            </a:r>
          </a:p>
          <a:p>
            <a:endParaRPr lang="en-US" dirty="0" smtClean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Natural gas - gas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3683" y="2619596"/>
            <a:ext cx="4845891" cy="164760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Deposits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Found in permeable sedimentary rocks</a:t>
            </a:r>
          </a:p>
          <a:p>
            <a:endParaRPr lang="en-US" dirty="0" smtClean="0"/>
          </a:p>
          <a:p>
            <a:r>
              <a:rPr lang="en-US" dirty="0" smtClean="0"/>
              <a:t>Trapped under cap rock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199" y="2209800"/>
            <a:ext cx="4530961" cy="32004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50</TotalTime>
  <Words>391</Words>
  <Application>Microsoft Office PowerPoint</Application>
  <PresentationFormat>On-screen Show (4:3)</PresentationFormat>
  <Paragraphs>167</Paragraphs>
  <Slides>34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Technic</vt:lpstr>
      <vt:lpstr>7-2</vt:lpstr>
      <vt:lpstr>Nonrenewable Resources</vt:lpstr>
      <vt:lpstr>Formation of Coal</vt:lpstr>
      <vt:lpstr>Types of Coal</vt:lpstr>
      <vt:lpstr>Slide 5</vt:lpstr>
      <vt:lpstr>Petroleum and Natural Gas</vt:lpstr>
      <vt:lpstr>Slide 7</vt:lpstr>
      <vt:lpstr>Hydrocarbons</vt:lpstr>
      <vt:lpstr>Deposits</vt:lpstr>
      <vt:lpstr>Slide 10</vt:lpstr>
      <vt:lpstr>Oil Traps</vt:lpstr>
      <vt:lpstr>Crude Oil</vt:lpstr>
      <vt:lpstr>Slide 13</vt:lpstr>
      <vt:lpstr>Coal</vt:lpstr>
      <vt:lpstr>Nuclear Power</vt:lpstr>
      <vt:lpstr>Slide 16</vt:lpstr>
      <vt:lpstr>Fission: Splitting Atoms</vt:lpstr>
      <vt:lpstr>Nuclear Energy</vt:lpstr>
      <vt:lpstr>Nuclear Fission</vt:lpstr>
      <vt:lpstr>Slide 20</vt:lpstr>
      <vt:lpstr>Fission</vt:lpstr>
      <vt:lpstr>Slide 22</vt:lpstr>
      <vt:lpstr>Nuclear Energy</vt:lpstr>
      <vt:lpstr>Nuclear Energy</vt:lpstr>
      <vt:lpstr>Advantages</vt:lpstr>
      <vt:lpstr>Slide 26</vt:lpstr>
      <vt:lpstr>Nuclear Energy</vt:lpstr>
      <vt:lpstr>Nuclear Energy </vt:lpstr>
      <vt:lpstr>Slide 29</vt:lpstr>
      <vt:lpstr>Slide 30</vt:lpstr>
      <vt:lpstr>Safety</vt:lpstr>
      <vt:lpstr>Safety</vt:lpstr>
      <vt:lpstr>Into the Future</vt:lpstr>
      <vt:lpstr>Into the Future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Beth Meyers</dc:creator>
  <cp:lastModifiedBy>Beth Meyers</cp:lastModifiedBy>
  <cp:revision>7</cp:revision>
  <dcterms:created xsi:type="dcterms:W3CDTF">2014-11-14T01:49:00Z</dcterms:created>
  <dcterms:modified xsi:type="dcterms:W3CDTF">2014-11-19T02:11:13Z</dcterms:modified>
</cp:coreProperties>
</file>