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9BF53-954C-42A6-AC53-1A2ACAAD78C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D33DF-9400-4D0D-B6D8-93C5D1E5B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21-1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Southern Hemisphere Currents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2052918"/>
            <a:ext cx="3223989" cy="4195481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FFC000"/>
                </a:solidFill>
              </a:rPr>
              <a:t>Move counterclockwise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Southerly </a:t>
            </a:r>
            <a:r>
              <a:rPr lang="en-US" altLang="en-US" dirty="0"/>
              <a:t>ocean have constant westward winds that produce large currents.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Antarctic </a:t>
            </a:r>
            <a:r>
              <a:rPr lang="en-US" altLang="en-US" dirty="0"/>
              <a:t>Circumpolar Current- OR West Wind Drift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726" y="1707054"/>
            <a:ext cx="6468587" cy="41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North Atlantic Currents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2052918"/>
            <a:ext cx="3533082" cy="4195481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FFC000"/>
                </a:solidFill>
              </a:rPr>
              <a:t>Gulf stream- fast moving warm water current moving along the continents</a:t>
            </a:r>
          </a:p>
          <a:p>
            <a:endParaRPr lang="en-US" altLang="en-US" dirty="0" smtClean="0">
              <a:solidFill>
                <a:srgbClr val="FFC000"/>
              </a:solidFill>
            </a:endParaRPr>
          </a:p>
          <a:p>
            <a:r>
              <a:rPr lang="en-US" altLang="en-US" dirty="0" smtClean="0">
                <a:solidFill>
                  <a:srgbClr val="FFC000"/>
                </a:solidFill>
              </a:rPr>
              <a:t>North </a:t>
            </a:r>
            <a:r>
              <a:rPr lang="en-US" altLang="en-US" dirty="0">
                <a:solidFill>
                  <a:srgbClr val="FFC000"/>
                </a:solidFill>
              </a:rPr>
              <a:t>Atlantic current – gulf stream widens and slows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Labrador </a:t>
            </a:r>
            <a:r>
              <a:rPr lang="en-US" altLang="en-US" dirty="0"/>
              <a:t>current- cold water in the north combines with the gulf stream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430" y="1496363"/>
            <a:ext cx="5590631" cy="475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1" name="Picture 5" descr="he Gulf Stream, together with its northern extension towards Europe, the North Atlantic Dr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1"/>
            <a:ext cx="83058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 Pacific Currents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Kuroshio Current-warm current that flows north along the east coast of Asia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5365" name="Picture 5" descr="[Gallery Photo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5410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Deep Currents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2052918"/>
            <a:ext cx="3120958" cy="4195481"/>
          </a:xfrm>
        </p:spPr>
        <p:txBody>
          <a:bodyPr/>
          <a:lstStyle/>
          <a:p>
            <a:r>
              <a:rPr lang="en-US" altLang="en-US" dirty="0"/>
              <a:t>Cold- Dense Water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C000"/>
                </a:solidFill>
              </a:rPr>
              <a:t>Density </a:t>
            </a:r>
            <a:r>
              <a:rPr lang="en-US" altLang="en-US" dirty="0">
                <a:solidFill>
                  <a:srgbClr val="FFC000"/>
                </a:solidFill>
              </a:rPr>
              <a:t>of water is determined by</a:t>
            </a:r>
          </a:p>
          <a:p>
            <a:pPr lvl="1"/>
            <a:r>
              <a:rPr lang="en-US" altLang="en-US" dirty="0">
                <a:solidFill>
                  <a:srgbClr val="FFC000"/>
                </a:solidFill>
              </a:rPr>
              <a:t>Salinity</a:t>
            </a:r>
          </a:p>
          <a:p>
            <a:pPr lvl="1"/>
            <a:r>
              <a:rPr lang="en-US" altLang="en-US" dirty="0">
                <a:solidFill>
                  <a:srgbClr val="FFC000"/>
                </a:solidFill>
              </a:rPr>
              <a:t>Temperature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16389" name="Picture 5" descr="ocean-current-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57" y="1415365"/>
            <a:ext cx="6282943" cy="48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Antarctic Bottom Water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2052918"/>
            <a:ext cx="3133837" cy="4195481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C000"/>
                </a:solidFill>
              </a:rPr>
              <a:t>Densest </a:t>
            </a:r>
            <a:r>
              <a:rPr lang="en-US" altLang="en-US" dirty="0">
                <a:solidFill>
                  <a:srgbClr val="FFC000"/>
                </a:solidFill>
              </a:rPr>
              <a:t>and coldest water in the world</a:t>
            </a:r>
          </a:p>
          <a:p>
            <a:pPr lvl="1"/>
            <a:r>
              <a:rPr lang="en-US" altLang="en-US" dirty="0">
                <a:solidFill>
                  <a:srgbClr val="FFC000"/>
                </a:solidFill>
              </a:rPr>
              <a:t>High salinity</a:t>
            </a:r>
          </a:p>
          <a:p>
            <a:pPr lvl="1"/>
            <a:r>
              <a:rPr lang="en-US" altLang="en-US" dirty="0">
                <a:solidFill>
                  <a:srgbClr val="FFC000"/>
                </a:solidFill>
              </a:rPr>
              <a:t>-2 degrees Celsius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178" y="1714901"/>
            <a:ext cx="5551891" cy="45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North Atlantic Deep Water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2052918"/>
            <a:ext cx="2889139" cy="4195481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VERY </a:t>
            </a:r>
            <a:r>
              <a:rPr lang="en-US" altLang="en-US" dirty="0"/>
              <a:t>cold with high salinity –forms a deep current that moves southward under the  gulf stream.</a:t>
            </a:r>
          </a:p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758" y="1853248"/>
            <a:ext cx="4656080" cy="40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Turbidity Current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2052918"/>
            <a:ext cx="2850502" cy="4195481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FFC000"/>
                </a:solidFill>
              </a:rPr>
              <a:t>Strong current caused by an underwater landslide.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Starts </a:t>
            </a:r>
            <a:r>
              <a:rPr lang="en-US" altLang="en-US" dirty="0"/>
              <a:t>when large masses of sediment accumulate along continental shelves and suddenly break loose and slide downhill.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059" y="2163651"/>
            <a:ext cx="5549822" cy="34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Ocean Currents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2052918"/>
            <a:ext cx="4112632" cy="4195481"/>
          </a:xfrm>
        </p:spPr>
        <p:txBody>
          <a:bodyPr/>
          <a:lstStyle/>
          <a:p>
            <a:pPr marL="609600" indent="-609600"/>
            <a:r>
              <a:rPr lang="en-US" altLang="en-US" dirty="0" smtClean="0">
                <a:solidFill>
                  <a:srgbClr val="FFC000"/>
                </a:solidFill>
              </a:rPr>
              <a:t>Currents - giant </a:t>
            </a:r>
            <a:r>
              <a:rPr lang="en-US" altLang="en-US" dirty="0">
                <a:solidFill>
                  <a:srgbClr val="FFC000"/>
                </a:solidFill>
              </a:rPr>
              <a:t>streams in the ocean</a:t>
            </a:r>
          </a:p>
          <a:p>
            <a:pPr marL="609600" indent="-609600"/>
            <a:endParaRPr lang="en-US" altLang="en-US" dirty="0" smtClean="0">
              <a:solidFill>
                <a:srgbClr val="FFC000"/>
              </a:solidFill>
            </a:endParaRPr>
          </a:p>
          <a:p>
            <a:pPr marL="609600" indent="-609600"/>
            <a:r>
              <a:rPr lang="en-US" altLang="en-US" dirty="0" smtClean="0">
                <a:solidFill>
                  <a:srgbClr val="FFC000"/>
                </a:solidFill>
              </a:rPr>
              <a:t>Studied </a:t>
            </a:r>
            <a:r>
              <a:rPr lang="en-US" altLang="en-US" dirty="0">
                <a:solidFill>
                  <a:srgbClr val="FFC000"/>
                </a:solidFill>
              </a:rPr>
              <a:t>by – </a:t>
            </a:r>
          </a:p>
          <a:p>
            <a:pPr marL="990600" lvl="1" indent="-533400"/>
            <a:r>
              <a:rPr lang="en-US" altLang="en-US" dirty="0">
                <a:solidFill>
                  <a:srgbClr val="FFC000"/>
                </a:solidFill>
              </a:rPr>
              <a:t>Chemical properties</a:t>
            </a:r>
          </a:p>
          <a:p>
            <a:pPr marL="990600" lvl="1" indent="-533400"/>
            <a:r>
              <a:rPr lang="en-US" altLang="en-US" dirty="0">
                <a:solidFill>
                  <a:srgbClr val="FFC000"/>
                </a:solidFill>
              </a:rPr>
              <a:t>Physical properties</a:t>
            </a:r>
          </a:p>
          <a:p>
            <a:pPr marL="990600" lvl="1" indent="-533400">
              <a:buNone/>
            </a:pPr>
            <a:endParaRPr lang="en-US" altLang="en-US" dirty="0"/>
          </a:p>
          <a:p>
            <a:pPr marL="990600" lvl="1" indent="-533400">
              <a:buNone/>
            </a:pPr>
            <a:r>
              <a:rPr lang="en-US" altLang="en-US" dirty="0"/>
              <a:t>Categories </a:t>
            </a:r>
          </a:p>
          <a:p>
            <a:pPr marL="990600" lvl="1" indent="-533400">
              <a:buNone/>
            </a:pPr>
            <a:r>
              <a:rPr lang="en-US" altLang="en-US" dirty="0"/>
              <a:t>	1. Surface</a:t>
            </a:r>
          </a:p>
          <a:p>
            <a:pPr marL="990600" lvl="1" indent="-533400">
              <a:buNone/>
            </a:pPr>
            <a:r>
              <a:rPr lang="en-US" altLang="en-US" dirty="0"/>
              <a:t>	2. Deep</a:t>
            </a:r>
          </a:p>
          <a:p>
            <a:pPr marL="990600" lvl="1" indent="-533400">
              <a:buNone/>
            </a:pP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025" y="2741507"/>
            <a:ext cx="7013783" cy="35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Surface Currents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2052918"/>
            <a:ext cx="3996722" cy="4195481"/>
          </a:xfrm>
        </p:spPr>
        <p:txBody>
          <a:bodyPr/>
          <a:lstStyle/>
          <a:p>
            <a:r>
              <a:rPr lang="en-US" altLang="en-US" dirty="0"/>
              <a:t>Currents on or near the surface of the ocean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C000"/>
                </a:solidFill>
              </a:rPr>
              <a:t>Controlled </a:t>
            </a:r>
            <a:r>
              <a:rPr lang="en-US" altLang="en-US" dirty="0">
                <a:solidFill>
                  <a:srgbClr val="FFC000"/>
                </a:solidFill>
              </a:rPr>
              <a:t>by three factors</a:t>
            </a:r>
          </a:p>
          <a:p>
            <a:pPr lvl="1"/>
            <a:r>
              <a:rPr lang="en-US" altLang="en-US" dirty="0">
                <a:solidFill>
                  <a:srgbClr val="FFC000"/>
                </a:solidFill>
              </a:rPr>
              <a:t>Air currents</a:t>
            </a:r>
          </a:p>
          <a:p>
            <a:pPr lvl="1"/>
            <a:r>
              <a:rPr lang="en-US" altLang="en-US" dirty="0">
                <a:solidFill>
                  <a:srgbClr val="FFC000"/>
                </a:solidFill>
              </a:rPr>
              <a:t>Earth’s rotation</a:t>
            </a:r>
          </a:p>
          <a:p>
            <a:pPr lvl="1"/>
            <a:r>
              <a:rPr lang="en-US" altLang="en-US" dirty="0">
                <a:solidFill>
                  <a:srgbClr val="FFC000"/>
                </a:solidFill>
              </a:rPr>
              <a:t>Location of continents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29" y="1853247"/>
            <a:ext cx="5226552" cy="38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1468192"/>
            <a:ext cx="3378536" cy="4780207"/>
          </a:xfrm>
        </p:spPr>
        <p:txBody>
          <a:bodyPr/>
          <a:lstStyle/>
          <a:p>
            <a:r>
              <a:rPr lang="en-US" altLang="en-US" dirty="0"/>
              <a:t>Cause uneven heating of earth’s surface.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SURFACE </a:t>
            </a:r>
            <a:r>
              <a:rPr lang="en-US" altLang="en-US" dirty="0"/>
              <a:t>currents are </a:t>
            </a:r>
            <a:r>
              <a:rPr lang="en-US" altLang="en-US" u="sng" dirty="0"/>
              <a:t>affected</a:t>
            </a:r>
            <a:r>
              <a:rPr lang="en-US" altLang="en-US" dirty="0"/>
              <a:t> by winds.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C000"/>
                </a:solidFill>
              </a:rPr>
              <a:t>Cold </a:t>
            </a:r>
            <a:r>
              <a:rPr lang="en-US" altLang="en-US" dirty="0">
                <a:solidFill>
                  <a:srgbClr val="FFC000"/>
                </a:solidFill>
              </a:rPr>
              <a:t>–dense air sinks and forms high pressure- air moves away from high pressure to low </a:t>
            </a:r>
            <a:r>
              <a:rPr lang="en-US" altLang="en-US" dirty="0" smtClean="0">
                <a:solidFill>
                  <a:srgbClr val="FFC000"/>
                </a:solidFill>
              </a:rPr>
              <a:t>pressure</a:t>
            </a:r>
            <a:endParaRPr lang="en-US" alt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936" y="2653049"/>
            <a:ext cx="6656769" cy="23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wind belts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2052918"/>
            <a:ext cx="3288384" cy="4195481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Trade winds- </a:t>
            </a:r>
            <a:r>
              <a:rPr lang="en-US" altLang="en-US" dirty="0">
                <a:solidFill>
                  <a:srgbClr val="FFC000"/>
                </a:solidFill>
              </a:rPr>
              <a:t>0-30 </a:t>
            </a:r>
            <a:r>
              <a:rPr lang="en-US" altLang="en-US" dirty="0"/>
              <a:t>degrees N and S of equator</a:t>
            </a:r>
          </a:p>
          <a:p>
            <a:endParaRPr lang="en-US" altLang="en-US" dirty="0" smtClean="0"/>
          </a:p>
          <a:p>
            <a:r>
              <a:rPr lang="en-US" altLang="en-US" dirty="0" err="1" smtClean="0">
                <a:solidFill>
                  <a:srgbClr val="FFC000"/>
                </a:solidFill>
              </a:rPr>
              <a:t>Westerlies</a:t>
            </a:r>
            <a:r>
              <a:rPr lang="en-US" altLang="en-US" dirty="0" smtClean="0">
                <a:solidFill>
                  <a:srgbClr val="FFC000"/>
                </a:solidFill>
              </a:rPr>
              <a:t>- </a:t>
            </a:r>
            <a:r>
              <a:rPr lang="en-US" altLang="en-US" dirty="0">
                <a:solidFill>
                  <a:srgbClr val="FFC000"/>
                </a:solidFill>
              </a:rPr>
              <a:t>30-60 </a:t>
            </a:r>
            <a:r>
              <a:rPr lang="en-US" altLang="en-US" dirty="0"/>
              <a:t>degrees N and S of equator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C000"/>
                </a:solidFill>
              </a:rPr>
              <a:t>Polar </a:t>
            </a:r>
            <a:r>
              <a:rPr lang="en-US" altLang="en-US" dirty="0">
                <a:solidFill>
                  <a:srgbClr val="FFC000"/>
                </a:solidFill>
              </a:rPr>
              <a:t>Easterlies- 60-90 </a:t>
            </a:r>
            <a:r>
              <a:rPr lang="en-US" altLang="en-US" dirty="0"/>
              <a:t>degrees N and S of equator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49" y="1712890"/>
            <a:ext cx="4551291" cy="41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Continental barriers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Currents hit continents and deflect and divide</a:t>
            </a:r>
          </a:p>
          <a:p>
            <a:endParaRPr lang="en-US" altLang="en-US"/>
          </a:p>
        </p:txBody>
      </p:sp>
      <p:pic>
        <p:nvPicPr>
          <p:cNvPr id="8197" name="Picture 5" descr="ocean-cur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807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Coriolis Effect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2052918"/>
            <a:ext cx="4164147" cy="4195481"/>
          </a:xfrm>
        </p:spPr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Curving path of oceans and winds due to earth’s rotation</a:t>
            </a:r>
          </a:p>
          <a:p>
            <a:endParaRPr lang="en-US" altLang="en-US" dirty="0" smtClean="0">
              <a:solidFill>
                <a:srgbClr val="FFC000"/>
              </a:solidFill>
            </a:endParaRPr>
          </a:p>
          <a:p>
            <a:r>
              <a:rPr lang="en-US" altLang="en-US" dirty="0" smtClean="0">
                <a:solidFill>
                  <a:srgbClr val="FFC000"/>
                </a:solidFill>
              </a:rPr>
              <a:t>Northern </a:t>
            </a:r>
            <a:r>
              <a:rPr lang="en-US" altLang="en-US" dirty="0">
                <a:solidFill>
                  <a:srgbClr val="FFC000"/>
                </a:solidFill>
              </a:rPr>
              <a:t>Hemisphere – right </a:t>
            </a:r>
            <a:r>
              <a:rPr lang="en-US" altLang="en-US" dirty="0"/>
              <a:t>(clockwise)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C000"/>
                </a:solidFill>
              </a:rPr>
              <a:t>Southern </a:t>
            </a:r>
            <a:r>
              <a:rPr lang="en-US" altLang="en-US" dirty="0">
                <a:solidFill>
                  <a:srgbClr val="FFC000"/>
                </a:solidFill>
              </a:rPr>
              <a:t>Hemisphere- left </a:t>
            </a:r>
            <a:r>
              <a:rPr lang="en-US" altLang="en-US" dirty="0"/>
              <a:t>(counterclockwise)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437" y="1853248"/>
            <a:ext cx="4564697" cy="439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Gyres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2052918"/>
            <a:ext cx="3198232" cy="4195481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C000"/>
                </a:solidFill>
              </a:rPr>
              <a:t>Wind </a:t>
            </a:r>
            <a:r>
              <a:rPr lang="en-US" altLang="en-US" dirty="0">
                <a:solidFill>
                  <a:srgbClr val="FFC000"/>
                </a:solidFill>
              </a:rPr>
              <a:t>belts from the Coriolis effect cause circles of water called GYRES</a:t>
            </a:r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596" y="1853248"/>
            <a:ext cx="5057238" cy="33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Surface Currents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2052918"/>
            <a:ext cx="3558840" cy="4195481"/>
          </a:xfrm>
        </p:spPr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Equatorial currents-</a:t>
            </a:r>
          </a:p>
          <a:p>
            <a:pPr lvl="1"/>
            <a:r>
              <a:rPr lang="en-US" altLang="en-US" dirty="0"/>
              <a:t>Location</a:t>
            </a:r>
          </a:p>
          <a:p>
            <a:pPr lvl="2"/>
            <a:r>
              <a:rPr lang="en-US" altLang="en-US" dirty="0"/>
              <a:t>Atlantic</a:t>
            </a:r>
          </a:p>
          <a:p>
            <a:pPr lvl="2"/>
            <a:r>
              <a:rPr lang="en-US" altLang="en-US" dirty="0"/>
              <a:t>Pacific</a:t>
            </a:r>
          </a:p>
          <a:p>
            <a:pPr lvl="2"/>
            <a:r>
              <a:rPr lang="en-US" altLang="en-US" dirty="0"/>
              <a:t>Indian</a:t>
            </a:r>
          </a:p>
          <a:p>
            <a:pPr lvl="2">
              <a:buFontTx/>
              <a:buNone/>
            </a:pPr>
            <a:r>
              <a:rPr lang="en-US" altLang="en-US" dirty="0">
                <a:solidFill>
                  <a:srgbClr val="FFC000"/>
                </a:solidFill>
              </a:rPr>
              <a:t>MOVE IN A WESTWARD DIRECTION</a:t>
            </a:r>
          </a:p>
          <a:p>
            <a:pPr lvl="2">
              <a:buFontTx/>
              <a:buNone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99" y="2283249"/>
            <a:ext cx="66294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</TotalTime>
  <Words>317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21-1</vt:lpstr>
      <vt:lpstr>Ocean Currents</vt:lpstr>
      <vt:lpstr>Surface Currents</vt:lpstr>
      <vt:lpstr>Winds</vt:lpstr>
      <vt:lpstr>Global wind belts</vt:lpstr>
      <vt:lpstr>Continental barriers</vt:lpstr>
      <vt:lpstr>The Coriolis Effect</vt:lpstr>
      <vt:lpstr>Gyres</vt:lpstr>
      <vt:lpstr>Surface Currents</vt:lpstr>
      <vt:lpstr>Southern Hemisphere Currents</vt:lpstr>
      <vt:lpstr>North Atlantic Currents</vt:lpstr>
      <vt:lpstr>PowerPoint Presentation</vt:lpstr>
      <vt:lpstr>North Pacific Currents</vt:lpstr>
      <vt:lpstr>Deep Currents</vt:lpstr>
      <vt:lpstr>Antarctic Bottom Water</vt:lpstr>
      <vt:lpstr>North Atlantic Deep Water</vt:lpstr>
      <vt:lpstr>Turbidity Current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Meyers</dc:creator>
  <cp:lastModifiedBy>MHS</cp:lastModifiedBy>
  <cp:revision>5</cp:revision>
  <cp:lastPrinted>2014-05-12T12:09:07Z</cp:lastPrinted>
  <dcterms:created xsi:type="dcterms:W3CDTF">2014-05-11T23:42:53Z</dcterms:created>
  <dcterms:modified xsi:type="dcterms:W3CDTF">2014-05-12T13:29:57Z</dcterms:modified>
</cp:coreProperties>
</file>