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82" r:id="rId2"/>
    <p:sldId id="258" r:id="rId3"/>
    <p:sldId id="283" r:id="rId4"/>
    <p:sldId id="259" r:id="rId5"/>
    <p:sldId id="260" r:id="rId6"/>
    <p:sldId id="284" r:id="rId7"/>
    <p:sldId id="261" r:id="rId8"/>
    <p:sldId id="262" r:id="rId9"/>
    <p:sldId id="290" r:id="rId10"/>
    <p:sldId id="263" r:id="rId11"/>
    <p:sldId id="264" r:id="rId12"/>
    <p:sldId id="285" r:id="rId13"/>
    <p:sldId id="265" r:id="rId14"/>
    <p:sldId id="288" r:id="rId15"/>
    <p:sldId id="291" r:id="rId16"/>
    <p:sldId id="266" r:id="rId17"/>
    <p:sldId id="267" r:id="rId18"/>
    <p:sldId id="268" r:id="rId19"/>
    <p:sldId id="289" r:id="rId20"/>
    <p:sldId id="286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B11B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FBD15-843E-4BFC-87B9-B8481C0F5F54}" type="datetimeFigureOut">
              <a:rPr lang="en-US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EC8C7-09A6-46A7-9626-0DA9D4B39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14F16-4105-41E6-8386-30993714FD62}" type="datetimeFigureOut">
              <a:rPr lang="en-US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407C2-D327-4900-B128-387C867A5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C420F-B2C8-480D-947B-D3C318E364FF}" type="datetimeFigureOut">
              <a:rPr lang="en-US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9153E-DA42-421A-AEE6-E1B4C77BA3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38" y="889000"/>
            <a:ext cx="8885237" cy="1155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4938" y="2116138"/>
            <a:ext cx="4371975" cy="4135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2116138"/>
            <a:ext cx="4371975" cy="4135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BA37D-BA4E-4DA8-A169-E51AE3855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7B531-0992-4FD6-9D36-885BE65A8576}" type="datetimeFigureOut">
              <a:rPr lang="en-US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58938-50FA-4F4F-8DBF-EDF80D350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8C082-1B45-47FE-AB94-54E0C6501737}" type="datetimeFigureOut">
              <a:rPr lang="en-US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7164E-02E2-4097-8214-A8EB61D7EC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2D838-410E-41AE-8A1B-ECB25CA3CB88}" type="datetimeFigureOut">
              <a:rPr lang="en-US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69097-4E86-470E-BA7F-2823A1C4A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56D1B-3009-4CEF-8CCC-4517738A9508}" type="datetimeFigureOut">
              <a:rPr lang="en-US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4D4BE-9A9D-4D64-8FD3-A3CA9ECA93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F5796-D1B5-4E91-9B55-08B8EC579BE4}" type="datetimeFigureOut">
              <a:rPr lang="en-US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5A2C3-2788-4200-AE35-95C6F7523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D5287-A5BF-4D58-A003-BF5859E986A1}" type="datetimeFigureOut">
              <a:rPr lang="en-US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8D941-83D3-4CB3-A331-0FA85BE0DA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A1BEE-A05D-4417-90A5-8E7E8E24321C}" type="datetimeFigureOut">
              <a:rPr lang="en-US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33EB-F238-471C-AC55-D0D4D362E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CB755-D70F-461B-B5A2-87FA97B2BDC9}" type="datetimeFigureOut">
              <a:rPr lang="en-US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0BD1C-F63A-44B4-9872-01B096AD2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CCC8B-61C0-4201-8373-B4E1C75987DF}" type="datetimeFigureOut">
              <a:rPr lang="en-US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1554-7DF7-4487-B524-4D6288F15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1C329D-3018-4C80-9426-31ED74D8F7C9}" type="datetimeFigureOut">
              <a:rPr lang="en-US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A79785-75A5-41C9-95E8-3FE457D45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1" r:id="rId4"/>
    <p:sldLayoutId id="2147483678" r:id="rId5"/>
    <p:sldLayoutId id="2147483672" r:id="rId6"/>
    <p:sldLayoutId id="2147483679" r:id="rId7"/>
    <p:sldLayoutId id="2147483680" r:id="rId8"/>
    <p:sldLayoutId id="2147483681" r:id="rId9"/>
    <p:sldLayoutId id="2147483673" r:id="rId10"/>
    <p:sldLayoutId id="2147483682" r:id="rId11"/>
    <p:sldLayoutId id="2147483683" r:id="rId12"/>
    <p:sldLayoutId id="2147483674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057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Chapter 2 -1</a:t>
            </a:r>
            <a:br>
              <a:rPr lang="en-US" dirty="0" smtClean="0"/>
            </a:br>
            <a:r>
              <a:rPr lang="en-US" dirty="0" smtClean="0"/>
              <a:t>Earth: A unique planet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4338" name="Picture 6" descr="Earth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57600" y="1905000"/>
            <a:ext cx="4525963" cy="4525963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Structural Zones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n-US" smtClean="0">
              <a:solidFill>
                <a:srgbClr val="FF0000"/>
              </a:solidFill>
            </a:endParaRPr>
          </a:p>
          <a:p>
            <a:endParaRPr lang="en-US" smtClean="0">
              <a:solidFill>
                <a:srgbClr val="FF0000"/>
              </a:solidFill>
            </a:endParaRPr>
          </a:p>
          <a:p>
            <a:r>
              <a:rPr lang="en-US" smtClean="0">
                <a:solidFill>
                  <a:srgbClr val="FF0000"/>
                </a:solidFill>
              </a:rPr>
              <a:t>Lithosphere</a:t>
            </a:r>
          </a:p>
          <a:p>
            <a:pPr lvl="1"/>
            <a:r>
              <a:rPr lang="en-US" smtClean="0"/>
              <a:t>15-300 km thick</a:t>
            </a:r>
          </a:p>
          <a:p>
            <a:pPr lvl="1"/>
            <a:r>
              <a:rPr lang="en-US" smtClean="0"/>
              <a:t>Made up of:</a:t>
            </a:r>
          </a:p>
          <a:p>
            <a:pPr lvl="2"/>
            <a:r>
              <a:rPr lang="en-US" smtClean="0">
                <a:solidFill>
                  <a:schemeClr val="tx1"/>
                </a:solidFill>
              </a:rPr>
              <a:t>Cool, brittle </a:t>
            </a:r>
            <a:r>
              <a:rPr lang="en-US" smtClean="0">
                <a:solidFill>
                  <a:srgbClr val="FF0000"/>
                </a:solidFill>
              </a:rPr>
              <a:t>uppermost mantle</a:t>
            </a:r>
          </a:p>
          <a:p>
            <a:pPr lvl="2"/>
            <a:r>
              <a:rPr lang="en-US" smtClean="0">
                <a:solidFill>
                  <a:srgbClr val="FF0000"/>
                </a:solidFill>
              </a:rPr>
              <a:t>Crust</a:t>
            </a:r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430463"/>
            <a:ext cx="4343400" cy="306387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Structural Zones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>
                <a:solidFill>
                  <a:srgbClr val="FF0000"/>
                </a:solidFill>
              </a:rPr>
              <a:t>Asthenosphere</a:t>
            </a:r>
          </a:p>
          <a:p>
            <a:pPr lvl="1"/>
            <a:r>
              <a:rPr lang="en-US" smtClean="0"/>
              <a:t>200-250 km thick</a:t>
            </a:r>
          </a:p>
          <a:p>
            <a:pPr lvl="1"/>
            <a:r>
              <a:rPr lang="en-US" smtClean="0"/>
              <a:t>Heat and Pressure</a:t>
            </a:r>
          </a:p>
          <a:p>
            <a:pPr lvl="1"/>
            <a:r>
              <a:rPr lang="en-US" smtClean="0">
                <a:solidFill>
                  <a:srgbClr val="FF0000"/>
                </a:solidFill>
              </a:rPr>
              <a:t>Solid rock can flow (Plasticity)</a:t>
            </a:r>
          </a:p>
          <a:p>
            <a:r>
              <a:rPr lang="en-US" smtClean="0"/>
              <a:t> </a:t>
            </a:r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038600" y="2057400"/>
            <a:ext cx="4648200" cy="32004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578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>
                <a:solidFill>
                  <a:srgbClr val="FF0000"/>
                </a:solidFill>
              </a:rPr>
              <a:t>Mesosphere</a:t>
            </a:r>
          </a:p>
          <a:p>
            <a:pPr lvl="2"/>
            <a:r>
              <a:rPr lang="en-US" smtClean="0">
                <a:solidFill>
                  <a:srgbClr val="FF0000"/>
                </a:solidFill>
              </a:rPr>
              <a:t>Layer of solid mantle rock</a:t>
            </a:r>
          </a:p>
          <a:p>
            <a:endParaRPr lang="en-US" smtClean="0"/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57738" y="1966913"/>
            <a:ext cx="4124325" cy="399097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Structural Zones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Core: 1/3 Earth’s Mass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solidFill>
                  <a:srgbClr val="FF0000"/>
                </a:solidFill>
              </a:rPr>
              <a:t>Outer Core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Depth: 2900 km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solidFill>
                  <a:srgbClr val="FF0000"/>
                </a:solidFill>
              </a:rPr>
              <a:t>Dense Liquid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mtClean="0">
                <a:solidFill>
                  <a:srgbClr val="FF0000"/>
                </a:solidFill>
              </a:rPr>
              <a:t>Inner Core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Depth: 5150 km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solidFill>
                  <a:srgbClr val="FF0000"/>
                </a:solidFill>
              </a:rPr>
              <a:t>Dense, rigid solid</a:t>
            </a:r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687513"/>
            <a:ext cx="4343400" cy="454977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626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295400"/>
            <a:ext cx="8253413" cy="48006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cap="none" smtClean="0">
                <a:effectLst/>
              </a:rPr>
              <a:t>Srtuctural Zones</a:t>
            </a:r>
          </a:p>
        </p:txBody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solidFill>
                  <a:srgbClr val="FF0000"/>
                </a:solidFill>
              </a:rPr>
              <a:t>Lithosphere</a:t>
            </a:r>
          </a:p>
          <a:p>
            <a:pPr>
              <a:lnSpc>
                <a:spcPct val="90000"/>
              </a:lnSpc>
            </a:pPr>
            <a:endParaRPr lang="en-US" sz="2800" smtClean="0"/>
          </a:p>
          <a:p>
            <a:pPr>
              <a:lnSpc>
                <a:spcPct val="90000"/>
              </a:lnSpc>
            </a:pPr>
            <a:r>
              <a:rPr lang="en-US" sz="2800" smtClean="0">
                <a:solidFill>
                  <a:srgbClr val="FF0000"/>
                </a:solidFill>
              </a:rPr>
              <a:t>Asthenosphere</a:t>
            </a:r>
          </a:p>
          <a:p>
            <a:pPr>
              <a:lnSpc>
                <a:spcPct val="90000"/>
              </a:lnSpc>
            </a:pPr>
            <a:endParaRPr lang="en-US" sz="280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smtClean="0">
                <a:solidFill>
                  <a:srgbClr val="FF0000"/>
                </a:solidFill>
              </a:rPr>
              <a:t>Mesosphere</a:t>
            </a:r>
          </a:p>
          <a:p>
            <a:pPr>
              <a:lnSpc>
                <a:spcPct val="90000"/>
              </a:lnSpc>
            </a:pPr>
            <a:endParaRPr lang="en-US" sz="280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smtClean="0">
                <a:solidFill>
                  <a:srgbClr val="FF0000"/>
                </a:solidFill>
              </a:rPr>
              <a:t>Inner Core</a:t>
            </a:r>
          </a:p>
          <a:p>
            <a:pPr>
              <a:lnSpc>
                <a:spcPct val="90000"/>
              </a:lnSpc>
            </a:pPr>
            <a:endParaRPr lang="en-US" sz="280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smtClean="0">
                <a:solidFill>
                  <a:srgbClr val="FF0000"/>
                </a:solidFill>
              </a:rPr>
              <a:t>Outer core</a:t>
            </a:r>
          </a:p>
        </p:txBody>
      </p:sp>
      <p:pic>
        <p:nvPicPr>
          <p:cNvPr id="43013" name="Picture 5" descr="insideeart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752600"/>
            <a:ext cx="4953000" cy="3714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Earth as a Magnet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Magnetosphere</a:t>
            </a:r>
          </a:p>
          <a:p>
            <a:endParaRPr lang="en-US" smtClean="0"/>
          </a:p>
          <a:p>
            <a:r>
              <a:rPr lang="en-US" smtClean="0">
                <a:solidFill>
                  <a:srgbClr val="FF0000"/>
                </a:solidFill>
              </a:rPr>
              <a:t>Two Magnetic Poles—North and South</a:t>
            </a:r>
          </a:p>
          <a:p>
            <a:endParaRPr lang="en-US" smtClean="0">
              <a:solidFill>
                <a:srgbClr val="FF0000"/>
              </a:solidFill>
            </a:endParaRPr>
          </a:p>
        </p:txBody>
      </p:sp>
      <p:pic>
        <p:nvPicPr>
          <p:cNvPr id="2765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14900" y="2533650"/>
            <a:ext cx="3810000" cy="28575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Sources of Magnetic Field?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Liquid Core?</a:t>
            </a:r>
          </a:p>
          <a:p>
            <a:r>
              <a:rPr lang="en-US" smtClean="0"/>
              <a:t>Core motions?</a:t>
            </a:r>
          </a:p>
          <a:p>
            <a:r>
              <a:rPr lang="en-US" smtClean="0"/>
              <a:t>Sun and Moon also have magnetic field</a:t>
            </a:r>
          </a:p>
          <a:p>
            <a:pPr lvl="1"/>
            <a:r>
              <a:rPr lang="en-US" smtClean="0"/>
              <a:t>Sun-Little iron</a:t>
            </a:r>
          </a:p>
          <a:p>
            <a:pPr lvl="1"/>
            <a:r>
              <a:rPr lang="en-US" smtClean="0"/>
              <a:t>Moon-No liquid core</a:t>
            </a:r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873250"/>
            <a:ext cx="4343400" cy="41783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Gravity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smtClean="0">
                <a:solidFill>
                  <a:srgbClr val="FF0000"/>
                </a:solidFill>
              </a:rPr>
              <a:t>Force of attraction that exists between all matter in universe</a:t>
            </a:r>
          </a:p>
          <a:p>
            <a:r>
              <a:rPr lang="en-US" sz="2800" smtClean="0"/>
              <a:t>Issac Newton</a:t>
            </a:r>
          </a:p>
          <a:p>
            <a:pPr lvl="1"/>
            <a:r>
              <a:rPr lang="en-US" sz="2400" smtClean="0"/>
              <a:t>Law of Gravitation</a:t>
            </a:r>
          </a:p>
        </p:txBody>
      </p:sp>
      <p:pic>
        <p:nvPicPr>
          <p:cNvPr id="2969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21300" y="2598738"/>
            <a:ext cx="3048000" cy="317182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2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381000"/>
            <a:ext cx="7924800" cy="5969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Section 1: Earth—A Unique Planet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Earth Basics</a:t>
            </a:r>
          </a:p>
          <a:p>
            <a:pPr lvl="1"/>
            <a:r>
              <a:rPr lang="en-US" smtClean="0">
                <a:solidFill>
                  <a:srgbClr val="FF0000"/>
                </a:solidFill>
              </a:rPr>
              <a:t>Third Planet from Sun</a:t>
            </a:r>
          </a:p>
          <a:p>
            <a:pPr lvl="1"/>
            <a:r>
              <a:rPr lang="en-US" smtClean="0">
                <a:solidFill>
                  <a:srgbClr val="FF0000"/>
                </a:solidFill>
              </a:rPr>
              <a:t>About 4.6 billion years old</a:t>
            </a:r>
          </a:p>
          <a:p>
            <a:pPr lvl="1"/>
            <a:r>
              <a:rPr lang="en-US" u="sng" smtClean="0">
                <a:solidFill>
                  <a:srgbClr val="FF0000"/>
                </a:solidFill>
              </a:rPr>
              <a:t>Global Ocean</a:t>
            </a:r>
            <a:r>
              <a:rPr lang="en-US" smtClean="0">
                <a:solidFill>
                  <a:srgbClr val="FF0000"/>
                </a:solidFill>
              </a:rPr>
              <a:t>-71% covered by water</a:t>
            </a:r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828800"/>
            <a:ext cx="3962400" cy="39624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746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mtClean="0"/>
              <a:t>Weight vs. Mass</a:t>
            </a:r>
          </a:p>
          <a:p>
            <a:endParaRPr lang="en-US" smtClean="0"/>
          </a:p>
          <a:p>
            <a:r>
              <a:rPr lang="en-US" smtClean="0"/>
              <a:t>Weight and Location</a:t>
            </a:r>
          </a:p>
          <a:p>
            <a:endParaRPr lang="en-US" smtClean="0"/>
          </a:p>
        </p:txBody>
      </p:sp>
      <p:pic>
        <p:nvPicPr>
          <p:cNvPr id="3174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752600"/>
            <a:ext cx="4254500" cy="39624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86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r>
              <a:rPr lang="en-US" smtClean="0">
                <a:solidFill>
                  <a:srgbClr val="FF0000"/>
                </a:solidFill>
              </a:rPr>
              <a:t>Not a perfect sphere, but an </a:t>
            </a:r>
            <a:r>
              <a:rPr lang="en-US" u="sng" smtClean="0">
                <a:solidFill>
                  <a:srgbClr val="FF0000"/>
                </a:solidFill>
              </a:rPr>
              <a:t>oblate spheroid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smooth surface</a:t>
            </a:r>
          </a:p>
          <a:p>
            <a:endParaRPr lang="en-US" smtClean="0"/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19600" y="1981200"/>
            <a:ext cx="4154488" cy="40386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Earth’s Interior</a:t>
            </a:r>
          </a:p>
        </p:txBody>
      </p:sp>
      <p:sp>
        <p:nvSpPr>
          <p:cNvPr id="17410" name="Rectangle 11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smtClean="0">
                <a:solidFill>
                  <a:srgbClr val="FF0000"/>
                </a:solidFill>
              </a:rPr>
              <a:t>Viewed indirectly—seismic waves</a:t>
            </a:r>
          </a:p>
          <a:p>
            <a:endParaRPr lang="en-US" sz="2800" smtClean="0"/>
          </a:p>
          <a:p>
            <a:r>
              <a:rPr lang="en-US" sz="2800" smtClean="0"/>
              <a:t>Two types of zones:</a:t>
            </a:r>
          </a:p>
          <a:p>
            <a:pPr lvl="1"/>
            <a:r>
              <a:rPr lang="en-US" sz="2400" smtClean="0"/>
              <a:t>Compositional Zones</a:t>
            </a:r>
          </a:p>
          <a:p>
            <a:pPr lvl="1"/>
            <a:r>
              <a:rPr lang="en-US" sz="2400" smtClean="0"/>
              <a:t>Structural Zones</a:t>
            </a:r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19600" y="1981200"/>
            <a:ext cx="4129088" cy="36576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Compositional Zones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Crust—Thin, solid outermost layer</a:t>
            </a:r>
          </a:p>
          <a:p>
            <a:pPr lvl="1"/>
            <a:r>
              <a:rPr lang="en-US" smtClean="0"/>
              <a:t>1% of Earth’s Mass</a:t>
            </a:r>
          </a:p>
          <a:p>
            <a:pPr lvl="1"/>
            <a:r>
              <a:rPr lang="en-US" smtClean="0"/>
              <a:t>15-80 km thick</a:t>
            </a:r>
          </a:p>
          <a:p>
            <a:pPr lvl="1"/>
            <a:r>
              <a:rPr lang="en-US" smtClean="0">
                <a:solidFill>
                  <a:schemeClr val="tx1"/>
                </a:solidFill>
              </a:rPr>
              <a:t>Oceanic and Continental crusts</a:t>
            </a:r>
          </a:p>
          <a:p>
            <a:pPr lvl="1"/>
            <a:r>
              <a:rPr lang="en-US" smtClean="0">
                <a:solidFill>
                  <a:schemeClr val="tx1"/>
                </a:solidFill>
              </a:rPr>
              <a:t>Thickest beneath high mountain ranges</a:t>
            </a:r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95800" y="2133600"/>
            <a:ext cx="4038600" cy="32766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458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>
                <a:solidFill>
                  <a:srgbClr val="FF0000"/>
                </a:solidFill>
              </a:rPr>
              <a:t>Mohorovicic Discontinuity (Moho</a:t>
            </a:r>
            <a:r>
              <a:rPr lang="en-US" smtClean="0"/>
              <a:t>)</a:t>
            </a:r>
          </a:p>
          <a:p>
            <a:pPr lvl="1"/>
            <a:r>
              <a:rPr lang="en-US" smtClean="0"/>
              <a:t>Lower boundary of crust</a:t>
            </a:r>
          </a:p>
          <a:p>
            <a:endParaRPr lang="en-US" smtClean="0"/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070100"/>
            <a:ext cx="4343400" cy="37846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Compositional Zones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Mantle</a:t>
            </a:r>
          </a:p>
          <a:p>
            <a:pPr lvl="1"/>
            <a:r>
              <a:rPr lang="en-US" smtClean="0">
                <a:solidFill>
                  <a:srgbClr val="FF0000"/>
                </a:solidFill>
              </a:rPr>
              <a:t>Layer that is under crust</a:t>
            </a:r>
          </a:p>
          <a:p>
            <a:pPr lvl="1"/>
            <a:r>
              <a:rPr lang="en-US" smtClean="0">
                <a:solidFill>
                  <a:srgbClr val="FF0000"/>
                </a:solidFill>
              </a:rPr>
              <a:t>Denser, rock</a:t>
            </a:r>
          </a:p>
          <a:p>
            <a:pPr lvl="1"/>
            <a:r>
              <a:rPr lang="en-US" smtClean="0"/>
              <a:t>Approximately 2900 km thick</a:t>
            </a:r>
          </a:p>
          <a:p>
            <a:pPr lvl="1"/>
            <a:r>
              <a:rPr lang="en-US" smtClean="0"/>
              <a:t>2/3 of Earth’s mass</a:t>
            </a:r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070100"/>
            <a:ext cx="4343400" cy="37846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Compositional Zones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Core</a:t>
            </a:r>
          </a:p>
          <a:p>
            <a:pPr lvl="1"/>
            <a:r>
              <a:rPr lang="en-US" smtClean="0"/>
              <a:t>Center of the Earth</a:t>
            </a:r>
          </a:p>
          <a:p>
            <a:pPr lvl="1"/>
            <a:r>
              <a:rPr lang="en-US" smtClean="0"/>
              <a:t>3500 km radius</a:t>
            </a:r>
          </a:p>
          <a:p>
            <a:pPr lvl="1"/>
            <a:r>
              <a:rPr lang="en-US" smtClean="0">
                <a:solidFill>
                  <a:srgbClr val="FF0000"/>
                </a:solidFill>
              </a:rPr>
              <a:t>Outer Core: Made up of liquid</a:t>
            </a:r>
          </a:p>
          <a:p>
            <a:pPr lvl="1"/>
            <a:r>
              <a:rPr lang="en-US" smtClean="0">
                <a:solidFill>
                  <a:srgbClr val="FF0000"/>
                </a:solidFill>
              </a:rPr>
              <a:t>Inner core: Solid </a:t>
            </a:r>
            <a:r>
              <a:rPr lang="en-US" smtClean="0">
                <a:solidFill>
                  <a:schemeClr val="tx1"/>
                </a:solidFill>
              </a:rPr>
              <a:t>(Iron and Nickel)</a:t>
            </a:r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95800" y="2209800"/>
            <a:ext cx="4343400" cy="38798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cap="none" smtClean="0">
                <a:effectLst/>
              </a:rPr>
              <a:t>Compositional Zones</a:t>
            </a:r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Crust </a:t>
            </a:r>
          </a:p>
          <a:p>
            <a:endParaRPr lang="en-US" smtClean="0">
              <a:solidFill>
                <a:srgbClr val="FF0000"/>
              </a:solidFill>
            </a:endParaRPr>
          </a:p>
          <a:p>
            <a:r>
              <a:rPr lang="en-US" smtClean="0">
                <a:solidFill>
                  <a:srgbClr val="FF0000"/>
                </a:solidFill>
              </a:rPr>
              <a:t>Mantel </a:t>
            </a:r>
          </a:p>
          <a:p>
            <a:endParaRPr lang="en-US" smtClean="0">
              <a:solidFill>
                <a:srgbClr val="FF0000"/>
              </a:solidFill>
            </a:endParaRPr>
          </a:p>
          <a:p>
            <a:r>
              <a:rPr lang="en-US" smtClean="0">
                <a:solidFill>
                  <a:srgbClr val="FF0000"/>
                </a:solidFill>
              </a:rPr>
              <a:t>Core</a:t>
            </a:r>
          </a:p>
        </p:txBody>
      </p:sp>
      <p:pic>
        <p:nvPicPr>
          <p:cNvPr id="41989" name="Picture 5" descr="insideeart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828800"/>
            <a:ext cx="5181600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410</TotalTime>
  <Words>264</Words>
  <Application>Microsoft Office PowerPoint</Application>
  <PresentationFormat>On-screen Show (4:3)</PresentationFormat>
  <Paragraphs>102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Franklin Gothic Book</vt:lpstr>
      <vt:lpstr>Franklin Gothic Medium</vt:lpstr>
      <vt:lpstr>Wingdings</vt:lpstr>
      <vt:lpstr>Wingdings 2</vt:lpstr>
      <vt:lpstr>Trek</vt:lpstr>
      <vt:lpstr>Chapter 2 -1 Earth: A unique planet </vt:lpstr>
      <vt:lpstr>Section 1: Earth—A Unique Planet</vt:lpstr>
      <vt:lpstr>PowerPoint Presentation</vt:lpstr>
      <vt:lpstr>Earth’s Interior</vt:lpstr>
      <vt:lpstr>Compositional Zones</vt:lpstr>
      <vt:lpstr>PowerPoint Presentation</vt:lpstr>
      <vt:lpstr>Compositional Zones</vt:lpstr>
      <vt:lpstr>Compositional Zones</vt:lpstr>
      <vt:lpstr>Compositional Zones</vt:lpstr>
      <vt:lpstr>Structural Zones</vt:lpstr>
      <vt:lpstr>Structural Zones</vt:lpstr>
      <vt:lpstr>PowerPoint Presentation</vt:lpstr>
      <vt:lpstr>Structural Zones</vt:lpstr>
      <vt:lpstr>PowerPoint Presentation</vt:lpstr>
      <vt:lpstr>Srtuctural Zones</vt:lpstr>
      <vt:lpstr>Earth as a Magnet</vt:lpstr>
      <vt:lpstr>Sources of Magnetic Field?</vt:lpstr>
      <vt:lpstr>Gravity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</dc:creator>
  <cp:lastModifiedBy>Nick Meyers</cp:lastModifiedBy>
  <cp:revision>11</cp:revision>
  <dcterms:created xsi:type="dcterms:W3CDTF">2012-06-17T03:31:44Z</dcterms:created>
  <dcterms:modified xsi:type="dcterms:W3CDTF">2014-09-18T16:55:06Z</dcterms:modified>
</cp:coreProperties>
</file>