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9"/>
  </p:handoutMasterIdLst>
  <p:sldIdLst>
    <p:sldId id="273" r:id="rId2"/>
    <p:sldId id="294" r:id="rId3"/>
    <p:sldId id="274" r:id="rId4"/>
    <p:sldId id="314" r:id="rId5"/>
    <p:sldId id="275" r:id="rId6"/>
    <p:sldId id="295" r:id="rId7"/>
    <p:sldId id="315" r:id="rId8"/>
    <p:sldId id="316" r:id="rId9"/>
    <p:sldId id="317" r:id="rId10"/>
    <p:sldId id="299" r:id="rId11"/>
    <p:sldId id="330" r:id="rId12"/>
    <p:sldId id="298" r:id="rId13"/>
    <p:sldId id="277" r:id="rId14"/>
    <p:sldId id="278" r:id="rId15"/>
    <p:sldId id="331" r:id="rId16"/>
    <p:sldId id="332" r:id="rId17"/>
    <p:sldId id="279" r:id="rId18"/>
    <p:sldId id="280" r:id="rId19"/>
    <p:sldId id="281" r:id="rId20"/>
    <p:sldId id="282" r:id="rId21"/>
    <p:sldId id="283" r:id="rId22"/>
    <p:sldId id="324" r:id="rId23"/>
    <p:sldId id="325" r:id="rId24"/>
    <p:sldId id="326" r:id="rId25"/>
    <p:sldId id="327" r:id="rId26"/>
    <p:sldId id="328" r:id="rId27"/>
    <p:sldId id="284" r:id="rId28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3C93E-2D5F-4451-99FA-F78D8843071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7E4D3-91E3-44E1-9F63-67324B73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35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17-3 </a:t>
            </a:r>
            <a:br>
              <a:rPr lang="en-US" dirty="0" smtClean="0"/>
            </a:br>
            <a:r>
              <a:rPr lang="en-US" dirty="0" smtClean="0"/>
              <a:t>Israel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3" y="864012"/>
            <a:ext cx="9120836" cy="510892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Crusaders pushed from area</a:t>
            </a:r>
          </a:p>
          <a:p>
            <a:endParaRPr lang="en-US" dirty="0"/>
          </a:p>
          <a:p>
            <a:r>
              <a:rPr lang="en-US" dirty="0" smtClean="0"/>
              <a:t>Control of Ottoman Empire</a:t>
            </a:r>
          </a:p>
          <a:p>
            <a:endParaRPr lang="en-US" dirty="0"/>
          </a:p>
          <a:p>
            <a:r>
              <a:rPr lang="en-US" dirty="0" smtClean="0"/>
              <a:t>Video Clip – Rise of the Ottoman Empire</a:t>
            </a:r>
            <a:endParaRPr lang="en-US" dirty="0"/>
          </a:p>
        </p:txBody>
      </p:sp>
      <p:pic>
        <p:nvPicPr>
          <p:cNvPr id="3076" name="Picture 4" descr="Image result for ottoman empi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2475449"/>
            <a:ext cx="4395788" cy="26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Control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103313" y="2481262"/>
            <a:ext cx="4396338" cy="179979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After WWI under British 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94" y="2193130"/>
            <a:ext cx="3510287" cy="3510287"/>
          </a:xfrm>
        </p:spPr>
      </p:pic>
    </p:spTree>
    <p:extLst>
      <p:ext uri="{BB962C8B-B14F-4D97-AF65-F5344CB8AC3E}">
        <p14:creationId xmlns:p14="http://schemas.microsoft.com/office/powerpoint/2010/main" val="15413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Palestine and Israel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Zionism – movement for Jews to establish a Jewish state in homeland</a:t>
            </a:r>
          </a:p>
          <a:p>
            <a:endParaRPr lang="en-US" dirty="0"/>
          </a:p>
          <a:p>
            <a:r>
              <a:rPr lang="en-US" dirty="0" smtClean="0"/>
              <a:t>Thousands moved to area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Divided under British control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Jews – Created Israel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Arabs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98" y="2779761"/>
            <a:ext cx="4923909" cy="2757389"/>
          </a:xfrm>
        </p:spPr>
      </p:pic>
    </p:spTree>
    <p:extLst>
      <p:ext uri="{BB962C8B-B14F-4D97-AF65-F5344CB8AC3E}">
        <p14:creationId xmlns:p14="http://schemas.microsoft.com/office/powerpoint/2010/main" val="7476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Arabs invaded Israel</a:t>
            </a:r>
          </a:p>
          <a:p>
            <a:r>
              <a:rPr lang="en-US" dirty="0" smtClean="0"/>
              <a:t>Jews won the conflict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Constant conflict between Israel and Arab countries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40" y="1853248"/>
            <a:ext cx="6586963" cy="3556960"/>
          </a:xfrm>
        </p:spPr>
      </p:pic>
    </p:spTree>
    <p:extLst>
      <p:ext uri="{BB962C8B-B14F-4D97-AF65-F5344CB8AC3E}">
        <p14:creationId xmlns:p14="http://schemas.microsoft.com/office/powerpoint/2010/main" val="26222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the difference between Israel and Palestine?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cap="all" dirty="0"/>
          </a:p>
          <a:p>
            <a:r>
              <a:rPr lang="en-US" dirty="0"/>
              <a:t>Until 1948, </a:t>
            </a:r>
            <a:r>
              <a:rPr lang="en-US" dirty="0">
                <a:solidFill>
                  <a:srgbClr val="FFC000"/>
                </a:solidFill>
              </a:rPr>
              <a:t>Palestine</a:t>
            </a:r>
            <a:r>
              <a:rPr lang="en-US" dirty="0"/>
              <a:t> typically referred to the geographic region located </a:t>
            </a:r>
            <a:r>
              <a:rPr lang="en-US" dirty="0">
                <a:solidFill>
                  <a:srgbClr val="FFC000"/>
                </a:solidFill>
              </a:rPr>
              <a:t>between the Mediterranean Sea and the Jordan River. 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Today</a:t>
            </a:r>
            <a:r>
              <a:rPr lang="en-US" dirty="0"/>
              <a:t>, Palestine theoretically includes the </a:t>
            </a:r>
            <a:r>
              <a:rPr lang="en-US" dirty="0">
                <a:solidFill>
                  <a:srgbClr val="FFC000"/>
                </a:solidFill>
              </a:rPr>
              <a:t>West Bank (a territory that divides modern-day Israel and Jordan) </a:t>
            </a:r>
            <a:r>
              <a:rPr lang="en-US" dirty="0"/>
              <a:t>and the </a:t>
            </a:r>
            <a:r>
              <a:rPr lang="en-US" dirty="0">
                <a:solidFill>
                  <a:srgbClr val="FFC000"/>
                </a:solidFill>
              </a:rPr>
              <a:t>Gaza Strip (land bordering modern-day Israel and Egypt). </a:t>
            </a:r>
            <a:r>
              <a:rPr lang="en-US" dirty="0"/>
              <a:t>However, control over this region is a complex and evolving situation.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C000"/>
                </a:solidFill>
              </a:rPr>
              <a:t>borders aren’t formally set</a:t>
            </a:r>
            <a:r>
              <a:rPr lang="en-US" dirty="0"/>
              <a:t>, and many areas claimed by Palestinians have been occupied by Israelis for years.</a:t>
            </a:r>
          </a:p>
          <a:p>
            <a:r>
              <a:rPr lang="en-US" dirty="0"/>
              <a:t>More than </a:t>
            </a:r>
            <a:r>
              <a:rPr lang="en-US" dirty="0">
                <a:solidFill>
                  <a:srgbClr val="FFC000"/>
                </a:solidFill>
              </a:rPr>
              <a:t>135 United Nations member countries recognize Palestine as an independent state, but Israel and some other countries, including the United States</a:t>
            </a:r>
            <a:r>
              <a:rPr lang="en-US" dirty="0"/>
              <a:t>, don’t make this distinction.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alestine 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94" y="452718"/>
            <a:ext cx="5546011" cy="59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0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Prime minister and parliament – Knesset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Strong military</a:t>
            </a:r>
          </a:p>
          <a:p>
            <a:pPr lvl="1"/>
            <a:r>
              <a:rPr lang="en-US" dirty="0" smtClean="0"/>
              <a:t>Men and women must serve for 1 year at the age of 18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45" y="2060574"/>
            <a:ext cx="5711869" cy="3812191"/>
          </a:xfrm>
        </p:spPr>
      </p:pic>
    </p:spTree>
    <p:extLst>
      <p:ext uri="{BB962C8B-B14F-4D97-AF65-F5344CB8AC3E}">
        <p14:creationId xmlns:p14="http://schemas.microsoft.com/office/powerpoint/2010/main" val="41887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Jerusalem – capital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75% Jewish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Hebrew and Arabic – official languages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77" y="1481663"/>
            <a:ext cx="6206496" cy="4133525"/>
          </a:xfrm>
        </p:spPr>
      </p:pic>
    </p:spTree>
    <p:extLst>
      <p:ext uri="{BB962C8B-B14F-4D97-AF65-F5344CB8AC3E}">
        <p14:creationId xmlns:p14="http://schemas.microsoft.com/office/powerpoint/2010/main" val="17422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– Holy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Sabbath – sunset Friday until sundown Saturday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Yom Kippur – fall </a:t>
            </a:r>
          </a:p>
          <a:p>
            <a:r>
              <a:rPr lang="en-US" dirty="0" smtClean="0"/>
              <a:t>A day set aside each year to atone for sins</a:t>
            </a:r>
          </a:p>
          <a:p>
            <a:endParaRPr lang="en-US" dirty="0"/>
          </a:p>
          <a:p>
            <a:r>
              <a:rPr lang="en-US" dirty="0" smtClean="0"/>
              <a:t>Passover – spring</a:t>
            </a:r>
          </a:p>
          <a:p>
            <a:pPr lvl="1"/>
            <a:r>
              <a:rPr lang="en-US" dirty="0" smtClean="0"/>
              <a:t>Celebrates escape from ancient Egypt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46" y="2060575"/>
            <a:ext cx="5790414" cy="3619008"/>
          </a:xfrm>
        </p:spPr>
      </p:pic>
    </p:spTree>
    <p:extLst>
      <p:ext uri="{BB962C8B-B14F-4D97-AF65-F5344CB8AC3E}">
        <p14:creationId xmlns:p14="http://schemas.microsoft.com/office/powerpoint/2010/main" val="5767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93" y="1152983"/>
            <a:ext cx="7226042" cy="50904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9" y="2295329"/>
            <a:ext cx="3802259" cy="276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Kosher – “fit”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Food allowed under Jewish diet</a:t>
            </a:r>
          </a:p>
          <a:p>
            <a:endParaRPr lang="en-US" dirty="0"/>
          </a:p>
          <a:p>
            <a:r>
              <a:rPr lang="en-US" dirty="0" smtClean="0"/>
              <a:t>No pork or shellfish</a:t>
            </a:r>
          </a:p>
          <a:p>
            <a:endParaRPr lang="en-US" dirty="0"/>
          </a:p>
          <a:p>
            <a:r>
              <a:rPr lang="en-US" dirty="0" smtClean="0"/>
              <a:t>Can’t mix milk and meat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1" y="1596109"/>
            <a:ext cx="6047939" cy="4031959"/>
          </a:xfrm>
        </p:spPr>
      </p:pic>
    </p:spTree>
    <p:extLst>
      <p:ext uri="{BB962C8B-B14F-4D97-AF65-F5344CB8AC3E}">
        <p14:creationId xmlns:p14="http://schemas.microsoft.com/office/powerpoint/2010/main" val="8553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816418" cy="4195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Kibbutz – large farm where people share everything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/>
              <a:t>Rural areas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30" y="1506873"/>
            <a:ext cx="6552937" cy="4365893"/>
          </a:xfrm>
        </p:spPr>
      </p:pic>
    </p:spTree>
    <p:extLst>
      <p:ext uri="{BB962C8B-B14F-4D97-AF65-F5344CB8AC3E}">
        <p14:creationId xmlns:p14="http://schemas.microsoft.com/office/powerpoint/2010/main" val="33752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1947 – Voted to divide Palestine</a:t>
            </a:r>
          </a:p>
          <a:p>
            <a:r>
              <a:rPr lang="en-US" dirty="0" smtClean="0"/>
              <a:t>Jewish state – OK!</a:t>
            </a:r>
          </a:p>
          <a:p>
            <a:r>
              <a:rPr lang="en-US" dirty="0" smtClean="0"/>
              <a:t>Arab state- NO!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1948 – State of Israel created</a:t>
            </a:r>
          </a:p>
          <a:p>
            <a:endParaRPr lang="en-US" dirty="0"/>
          </a:p>
          <a:p>
            <a:r>
              <a:rPr lang="en-US" dirty="0" smtClean="0"/>
              <a:t>Fighting ever since!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72" y="1751227"/>
            <a:ext cx="5466506" cy="3850920"/>
          </a:xfrm>
        </p:spPr>
      </p:pic>
    </p:spTree>
    <p:extLst>
      <p:ext uri="{BB962C8B-B14F-4D97-AF65-F5344CB8AC3E}">
        <p14:creationId xmlns:p14="http://schemas.microsoft.com/office/powerpoint/2010/main" val="35495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Palestinian Territories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1967 – Israel captured areas from Jordan and Egypt</a:t>
            </a:r>
          </a:p>
          <a:p>
            <a:endParaRPr lang="en-US" dirty="0"/>
          </a:p>
          <a:p>
            <a:r>
              <a:rPr lang="en-US" dirty="0" smtClean="0"/>
              <a:t>Palestine Arabs lived in these regions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46" y="1762801"/>
            <a:ext cx="5712966" cy="4024541"/>
          </a:xfrm>
        </p:spPr>
      </p:pic>
    </p:spTree>
    <p:extLst>
      <p:ext uri="{BB962C8B-B14F-4D97-AF65-F5344CB8AC3E}">
        <p14:creationId xmlns:p14="http://schemas.microsoft.com/office/powerpoint/2010/main" val="24778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Palestinian control</a:t>
            </a:r>
          </a:p>
          <a:p>
            <a:endParaRPr lang="en-US" dirty="0"/>
          </a:p>
          <a:p>
            <a:r>
              <a:rPr lang="en-US" dirty="0" smtClean="0"/>
              <a:t>Citrus fruits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29" y="898345"/>
            <a:ext cx="4526055" cy="5016318"/>
          </a:xfrm>
        </p:spPr>
      </p:pic>
    </p:spTree>
    <p:extLst>
      <p:ext uri="{BB962C8B-B14F-4D97-AF65-F5344CB8AC3E}">
        <p14:creationId xmlns:p14="http://schemas.microsoft.com/office/powerpoint/2010/main" val="18283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Peace agreements have tried to divide region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Rural</a:t>
            </a:r>
          </a:p>
          <a:p>
            <a:endParaRPr lang="en-US" dirty="0"/>
          </a:p>
          <a:p>
            <a:r>
              <a:rPr lang="en-US" dirty="0" smtClean="0"/>
              <a:t>Terrorist attacks against Israelis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22" y="1020101"/>
            <a:ext cx="4724480" cy="5236237"/>
          </a:xfrm>
        </p:spPr>
      </p:pic>
    </p:spTree>
    <p:extLst>
      <p:ext uri="{BB962C8B-B14F-4D97-AF65-F5344CB8AC3E}">
        <p14:creationId xmlns:p14="http://schemas.microsoft.com/office/powerpoint/2010/main" val="35055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Jerusalem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Holy site for 3 major religions</a:t>
            </a:r>
          </a:p>
          <a:p>
            <a:endParaRPr lang="en-US" dirty="0"/>
          </a:p>
          <a:p>
            <a:r>
              <a:rPr lang="en-US" dirty="0" smtClean="0"/>
              <a:t>Christians</a:t>
            </a:r>
          </a:p>
          <a:p>
            <a:r>
              <a:rPr lang="en-US" dirty="0" smtClean="0"/>
              <a:t>Jews</a:t>
            </a:r>
          </a:p>
          <a:p>
            <a:r>
              <a:rPr lang="en-US" dirty="0" smtClean="0"/>
              <a:t>Muslims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18" y="979368"/>
            <a:ext cx="4620045" cy="5120490"/>
          </a:xfrm>
        </p:spPr>
      </p:pic>
    </p:spTree>
    <p:extLst>
      <p:ext uri="{BB962C8B-B14F-4D97-AF65-F5344CB8AC3E}">
        <p14:creationId xmlns:p14="http://schemas.microsoft.com/office/powerpoint/2010/main" val="13777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Palestine Territories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Areas that Jews and Arabs have fought over the right to live in.</a:t>
            </a:r>
          </a:p>
          <a:p>
            <a:endParaRPr lang="en-US" dirty="0"/>
          </a:p>
          <a:p>
            <a:r>
              <a:rPr lang="en-US" dirty="0" smtClean="0"/>
              <a:t>Gaza</a:t>
            </a:r>
          </a:p>
          <a:p>
            <a:endParaRPr lang="en-US" dirty="0"/>
          </a:p>
          <a:p>
            <a:r>
              <a:rPr lang="en-US" dirty="0" smtClean="0"/>
              <a:t>West Bank </a:t>
            </a:r>
          </a:p>
          <a:p>
            <a:endParaRPr lang="en-US" dirty="0"/>
          </a:p>
          <a:p>
            <a:r>
              <a:rPr lang="en-US" dirty="0" smtClean="0"/>
              <a:t>East Jerusalem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68" y="1411870"/>
            <a:ext cx="4420461" cy="4973019"/>
          </a:xfrm>
        </p:spPr>
      </p:pic>
    </p:spTree>
    <p:extLst>
      <p:ext uri="{BB962C8B-B14F-4D97-AF65-F5344CB8AC3E}">
        <p14:creationId xmlns:p14="http://schemas.microsoft.com/office/powerpoint/2010/main" val="26753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Holy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952782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Jerusalem - home to sacred sites of: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Judaism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Christianity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Islam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95" y="886264"/>
            <a:ext cx="5928074" cy="5102411"/>
          </a:xfrm>
        </p:spPr>
      </p:pic>
    </p:spTree>
    <p:extLst>
      <p:ext uri="{BB962C8B-B14F-4D97-AF65-F5344CB8AC3E}">
        <p14:creationId xmlns:p14="http://schemas.microsoft.com/office/powerpoint/2010/main" val="37589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Holy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Israelites established Israel in 1000 BC</a:t>
            </a:r>
            <a:endParaRPr lang="en-US" dirty="0"/>
          </a:p>
        </p:txBody>
      </p:sp>
      <p:pic>
        <p:nvPicPr>
          <p:cNvPr id="1026" name="Picture 2" descr="Image result for Israelites established Isra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35" y="2055813"/>
            <a:ext cx="3770668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Roman Empire conquered region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Called Judea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67" y="1152983"/>
            <a:ext cx="5214390" cy="5389485"/>
          </a:xfrm>
        </p:spPr>
      </p:pic>
    </p:spTree>
    <p:extLst>
      <p:ext uri="{BB962C8B-B14F-4D97-AF65-F5344CB8AC3E}">
        <p14:creationId xmlns:p14="http://schemas.microsoft.com/office/powerpoint/2010/main" val="6335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75" y="253422"/>
            <a:ext cx="8652435" cy="63487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Diaspora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Several Jewish revolts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Romans forces Jews to leave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Renamed Palestine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1" y="1853248"/>
            <a:ext cx="5994591" cy="3540555"/>
          </a:xfrm>
        </p:spPr>
      </p:pic>
    </p:spTree>
    <p:extLst>
      <p:ext uri="{BB962C8B-B14F-4D97-AF65-F5344CB8AC3E}">
        <p14:creationId xmlns:p14="http://schemas.microsoft.com/office/powerpoint/2010/main" val="25513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Conquered Palestine in 600’s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73" y="2055813"/>
            <a:ext cx="3789992" cy="4200525"/>
          </a:xfrm>
        </p:spPr>
      </p:pic>
    </p:spTree>
    <p:extLst>
      <p:ext uri="{BB962C8B-B14F-4D97-AF65-F5344CB8AC3E}">
        <p14:creationId xmlns:p14="http://schemas.microsoft.com/office/powerpoint/2010/main" val="22176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Crusades (1000s to 1200s)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Christian invasions from Europe</a:t>
            </a:r>
          </a:p>
          <a:p>
            <a:endParaRPr lang="en-US" dirty="0"/>
          </a:p>
          <a:p>
            <a:r>
              <a:rPr lang="en-US" dirty="0" smtClean="0"/>
              <a:t>Captured city of Jerusalem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1" y="2391825"/>
            <a:ext cx="4395788" cy="2695122"/>
          </a:xfrm>
        </p:spPr>
      </p:pic>
    </p:spTree>
    <p:extLst>
      <p:ext uri="{BB962C8B-B14F-4D97-AF65-F5344CB8AC3E}">
        <p14:creationId xmlns:p14="http://schemas.microsoft.com/office/powerpoint/2010/main" val="35673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8225</TotalTime>
  <Words>444</Words>
  <Application>Microsoft Office PowerPoint</Application>
  <PresentationFormat>Widescreen</PresentationFormat>
  <Paragraphs>127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Wingdings 3</vt:lpstr>
      <vt:lpstr>Ion</vt:lpstr>
      <vt:lpstr>17-3  Israel</vt:lpstr>
      <vt:lpstr>PowerPoint Presentation</vt:lpstr>
      <vt:lpstr>The Holy Land</vt:lpstr>
      <vt:lpstr>The Holy Land</vt:lpstr>
      <vt:lpstr>PowerPoint Presentation</vt:lpstr>
      <vt:lpstr>PowerPoint Presentation</vt:lpstr>
      <vt:lpstr>Diaspora</vt:lpstr>
      <vt:lpstr>Muslims</vt:lpstr>
      <vt:lpstr>Crusades (1000s to 1200s)</vt:lpstr>
      <vt:lpstr>PowerPoint Presentation</vt:lpstr>
      <vt:lpstr>Ottoman Empire</vt:lpstr>
      <vt:lpstr>British Control</vt:lpstr>
      <vt:lpstr>Palestine and Israel</vt:lpstr>
      <vt:lpstr>PowerPoint Presentation</vt:lpstr>
      <vt:lpstr>So what is the difference between Israel and Palestine?</vt:lpstr>
      <vt:lpstr>PowerPoint Presentation</vt:lpstr>
      <vt:lpstr>Israel Today</vt:lpstr>
      <vt:lpstr>PowerPoint Presentation</vt:lpstr>
      <vt:lpstr>Culture – Holy Days</vt:lpstr>
      <vt:lpstr>PowerPoint Presentation</vt:lpstr>
      <vt:lpstr>PowerPoint Presentation</vt:lpstr>
      <vt:lpstr>United Nations</vt:lpstr>
      <vt:lpstr>Palestinian Territories</vt:lpstr>
      <vt:lpstr>Gaza</vt:lpstr>
      <vt:lpstr>West Bank</vt:lpstr>
      <vt:lpstr>East Jerusalem</vt:lpstr>
      <vt:lpstr>Palestine Territories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 Eastern Mediterranean</dc:title>
  <dc:creator>Nick Meyers</dc:creator>
  <cp:lastModifiedBy>Nick Meyers</cp:lastModifiedBy>
  <cp:revision>63</cp:revision>
  <cp:lastPrinted>2019-03-05T15:13:11Z</cp:lastPrinted>
  <dcterms:created xsi:type="dcterms:W3CDTF">2016-01-20T16:09:30Z</dcterms:created>
  <dcterms:modified xsi:type="dcterms:W3CDTF">2019-03-07T14:37:41Z</dcterms:modified>
</cp:coreProperties>
</file>