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sldIdLst>
    <p:sldId id="256" r:id="rId2"/>
    <p:sldId id="280" r:id="rId3"/>
    <p:sldId id="271" r:id="rId4"/>
    <p:sldId id="281" r:id="rId5"/>
    <p:sldId id="272" r:id="rId6"/>
    <p:sldId id="282" r:id="rId7"/>
    <p:sldId id="283" r:id="rId8"/>
    <p:sldId id="258" r:id="rId9"/>
    <p:sldId id="273" r:id="rId10"/>
    <p:sldId id="284" r:id="rId11"/>
    <p:sldId id="285" r:id="rId12"/>
    <p:sldId id="274" r:id="rId13"/>
    <p:sldId id="286" r:id="rId14"/>
    <p:sldId id="259" r:id="rId15"/>
    <p:sldId id="287" r:id="rId16"/>
    <p:sldId id="260" r:id="rId17"/>
    <p:sldId id="277" r:id="rId18"/>
    <p:sldId id="288" r:id="rId19"/>
    <p:sldId id="261" r:id="rId20"/>
    <p:sldId id="278" r:id="rId21"/>
    <p:sldId id="262" r:id="rId22"/>
    <p:sldId id="275" r:id="rId23"/>
    <p:sldId id="263" r:id="rId24"/>
    <p:sldId id="265" r:id="rId25"/>
    <p:sldId id="268" r:id="rId26"/>
    <p:sldId id="269" r:id="rId27"/>
    <p:sldId id="270" r:id="rId28"/>
    <p:sldId id="279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>
      <p:cViewPr varScale="1">
        <p:scale>
          <a:sx n="91" d="100"/>
          <a:sy n="91" d="100"/>
        </p:scale>
        <p:origin x="91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5E381A-EC3C-45BC-B742-C8D9452AECED}" type="datetimeFigureOut">
              <a:rPr lang="en-US" smtClean="0"/>
              <a:pPr>
                <a:defRPr/>
              </a:pPr>
              <a:t>4/2/2019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87C47E-34AC-4078-A050-6186D1465B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984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2DC267-AE8A-48E5-9D47-75007AEEDC8A}" type="datetimeFigureOut">
              <a:rPr lang="en-US" smtClean="0"/>
              <a:pPr>
                <a:defRPr/>
              </a:pPr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C7F606-5969-4086-87B4-810CE92CEC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345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2DC267-AE8A-48E5-9D47-75007AEEDC8A}" type="datetimeFigureOut">
              <a:rPr lang="en-US" smtClean="0"/>
              <a:pPr>
                <a:defRPr/>
              </a:pPr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C7F606-5969-4086-87B4-810CE92CEC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17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2DC267-AE8A-48E5-9D47-75007AEEDC8A}" type="datetimeFigureOut">
              <a:rPr lang="en-US" smtClean="0"/>
              <a:pPr>
                <a:defRPr/>
              </a:pPr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C7F606-5969-4086-87B4-810CE92CEC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8312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2DC267-AE8A-48E5-9D47-75007AEEDC8A}" type="datetimeFigureOut">
              <a:rPr lang="en-US" smtClean="0"/>
              <a:pPr>
                <a:defRPr/>
              </a:pPr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C7F606-5969-4086-87B4-810CE92CEC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75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2DC267-AE8A-48E5-9D47-75007AEEDC8A}" type="datetimeFigureOut">
              <a:rPr lang="en-US" smtClean="0"/>
              <a:pPr>
                <a:defRPr/>
              </a:pPr>
              <a:t>4/2/2019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C7F606-5969-4086-87B4-810CE92CEC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5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2DC267-AE8A-48E5-9D47-75007AEEDC8A}" type="datetimeFigureOut">
              <a:rPr lang="en-US" smtClean="0"/>
              <a:pPr>
                <a:defRPr/>
              </a:pPr>
              <a:t>4/2/2019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C7F606-5969-4086-87B4-810CE92CEC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269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1C2A0A-1187-4F15-9590-A474EBF7AC41}" type="datetimeFigureOut">
              <a:rPr lang="en-US" smtClean="0"/>
              <a:pPr>
                <a:defRPr/>
              </a:pPr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F07A19-6A8A-4765-A930-0FA53E7EF2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885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531042-5B62-4CCB-92C3-29D11B12A783}" type="datetimeFigureOut">
              <a:rPr lang="en-US" smtClean="0"/>
              <a:pPr>
                <a:defRPr/>
              </a:pPr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70DF82-6C32-4C2D-B1A4-E09510BF94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522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CDF71B-CD9D-4388-875F-F2650E3351DA}" type="datetimeFigureOut">
              <a:rPr lang="en-US" smtClean="0"/>
              <a:pPr>
                <a:defRPr/>
              </a:pPr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252A17-8E10-4D54-A506-5A079FB84B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275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7C9705-12EE-4886-BDD5-BF2B617DD4F8}" type="datetimeFigureOut">
              <a:rPr lang="en-US" smtClean="0"/>
              <a:pPr>
                <a:defRPr/>
              </a:pPr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13A234-31FE-4126-BD34-F8E8850F5B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830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658C20-7D47-4F07-84A9-64201A2374BF}" type="datetimeFigureOut">
              <a:rPr lang="en-US" smtClean="0"/>
              <a:pPr>
                <a:defRPr/>
              </a:pPr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65C870-13A4-427D-B883-74B560440C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908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051DE4-086E-46FF-87CE-58395C357BC4}" type="datetimeFigureOut">
              <a:rPr lang="en-US" smtClean="0"/>
              <a:pPr>
                <a:defRPr/>
              </a:pPr>
              <a:t>4/2/2019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0287EA-437F-4C69-9E82-82EF96369A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343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5B600C-81B6-4B0D-839B-1324002F3B0D}" type="datetimeFigureOut">
              <a:rPr lang="en-US" smtClean="0"/>
              <a:pPr>
                <a:defRPr/>
              </a:pPr>
              <a:t>4/2/2019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4B90C6-5A86-4818-ABC1-126E17C624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43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80CE59-2AED-4954-9971-A37B0B578CA4}" type="datetimeFigureOut">
              <a:rPr lang="en-US" smtClean="0"/>
              <a:pPr>
                <a:defRPr/>
              </a:pPr>
              <a:t>4/2/2019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17C36-F62F-41ED-A1CC-2624529A8F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211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EE7AAC-00C9-44D2-AE7D-4EE6F0FB015C}" type="datetimeFigureOut">
              <a:rPr lang="en-US" smtClean="0"/>
              <a:pPr>
                <a:defRPr/>
              </a:pPr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ED4A8A-319A-45EB-99E6-4C0B16A75C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87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4085F7-A9E7-4504-B264-89D9F26DEE1A}" type="datetimeFigureOut">
              <a:rPr lang="en-US" smtClean="0"/>
              <a:pPr>
                <a:defRPr/>
              </a:pPr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70E196-BB0C-458F-BFE3-A89F767ED1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908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fld id="{312DC267-AE8A-48E5-9D47-75007AEEDC8A}" type="datetimeFigureOut">
              <a:rPr lang="en-US" smtClean="0"/>
              <a:pPr>
                <a:defRPr/>
              </a:pPr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fld id="{25C7F606-5969-4086-87B4-810CE92CEC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8652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14-3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The Theory of Plate Tectonics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228600"/>
            <a:ext cx="9099178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89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85666" y="838200"/>
            <a:ext cx="4572000" cy="559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73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vert="horz" wrap="square" lIns="91440" tIns="45720" bIns="45720" numCol="1" anchorCtr="0" compatLnSpc="1">
            <a:prstTxWarp prst="textNoShape">
              <a:avLst/>
            </a:prstTxWarp>
          </a:bodyPr>
          <a:lstStyle/>
          <a:p>
            <a:endParaRPr lang="en-US" smtClean="0">
              <a:effectLst/>
            </a:endParaRPr>
          </a:p>
        </p:txBody>
      </p:sp>
      <p:sp>
        <p:nvSpPr>
          <p:cNvPr id="38915" name="Rectangle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8917" name="Picture 5" descr="tecton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9144000" cy="6002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07381" y="1371600"/>
            <a:ext cx="7807969" cy="407749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2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endParaRPr lang="en-US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6238"/>
            <a:ext cx="3124200" cy="4525962"/>
          </a:xfrm>
        </p:spPr>
        <p:txBody>
          <a:bodyPr/>
          <a:lstStyle/>
          <a:p>
            <a:endParaRPr lang="en-US" b="1" dirty="0" smtClean="0">
              <a:solidFill>
                <a:srgbClr val="FF9900"/>
              </a:solidFill>
              <a:latin typeface="Arial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FF9900"/>
                </a:solidFill>
                <a:latin typeface="Arial" charset="0"/>
                <a:cs typeface="Times New Roman" pitchFamily="18" charset="0"/>
              </a:rPr>
              <a:t>Divergent boundaries - place where two plates move apart</a:t>
            </a:r>
            <a:endParaRPr lang="en-US" sz="2800" dirty="0" smtClean="0">
              <a:solidFill>
                <a:srgbClr val="FF9900"/>
              </a:solidFill>
            </a:endParaRPr>
          </a:p>
        </p:txBody>
      </p:sp>
      <p:sp>
        <p:nvSpPr>
          <p:cNvPr id="17411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7414" name="Picture 6" descr="obj50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2286000"/>
            <a:ext cx="4600575" cy="286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03275" y="1027906"/>
            <a:ext cx="7643112" cy="491569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74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endParaRPr lang="en-US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6238"/>
            <a:ext cx="3048000" cy="4525962"/>
          </a:xfrm>
        </p:spPr>
        <p:txBody>
          <a:bodyPr/>
          <a:lstStyle/>
          <a:p>
            <a:endParaRPr lang="en-US" b="1" dirty="0" smtClean="0">
              <a:latin typeface="Arial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FF9900"/>
                </a:solidFill>
                <a:latin typeface="Arial" charset="0"/>
                <a:cs typeface="Times New Roman" pitchFamily="18" charset="0"/>
              </a:rPr>
              <a:t>Convergent boundaries</a:t>
            </a:r>
            <a:r>
              <a:rPr lang="en-US" sz="2800" dirty="0" smtClean="0">
                <a:solidFill>
                  <a:srgbClr val="FF9900"/>
                </a:solidFill>
                <a:latin typeface="Arial" charset="0"/>
                <a:cs typeface="Times New Roman" pitchFamily="18" charset="0"/>
              </a:rPr>
              <a:t> - two plates move together</a:t>
            </a:r>
            <a:endParaRPr lang="en-US" sz="2800" dirty="0" smtClean="0">
              <a:solidFill>
                <a:srgbClr val="FF9900"/>
              </a:solidFill>
            </a:endParaRPr>
          </a:p>
        </p:txBody>
      </p:sp>
      <p:sp>
        <p:nvSpPr>
          <p:cNvPr id="18435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8438" name="Picture 6" descr="converg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1905000"/>
            <a:ext cx="4724400" cy="4124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endParaRPr lang="en-US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41987" name="Content Placeholder 3"/>
          <p:cNvSpPr>
            <a:spLocks noGrp="1"/>
          </p:cNvSpPr>
          <p:nvPr>
            <p:ph sz="half" idx="1"/>
          </p:nvPr>
        </p:nvSpPr>
        <p:spPr>
          <a:xfrm>
            <a:off x="4648200" y="1646238"/>
            <a:ext cx="4038600" cy="4525962"/>
          </a:xfrm>
        </p:spPr>
        <p:txBody>
          <a:bodyPr/>
          <a:lstStyle/>
          <a:p>
            <a:endParaRPr lang="en-US" sz="2800" smtClean="0"/>
          </a:p>
        </p:txBody>
      </p:sp>
      <p:grpSp>
        <p:nvGrpSpPr>
          <p:cNvPr id="41988" name="Group 14"/>
          <p:cNvGrpSpPr>
            <a:grpSpLocks noGrp="1"/>
          </p:cNvGrpSpPr>
          <p:nvPr/>
        </p:nvGrpSpPr>
        <p:grpSpPr bwMode="auto">
          <a:xfrm>
            <a:off x="762000" y="457200"/>
            <a:ext cx="7467600" cy="5867400"/>
            <a:chOff x="288" y="960"/>
            <a:chExt cx="5184" cy="3216"/>
          </a:xfrm>
        </p:grpSpPr>
        <p:sp>
          <p:nvSpPr>
            <p:cNvPr id="41989" name="AutoShape 11"/>
            <p:cNvSpPr>
              <a:spLocks noChangeArrowheads="1"/>
            </p:cNvSpPr>
            <p:nvPr/>
          </p:nvSpPr>
          <p:spPr bwMode="auto">
            <a:xfrm>
              <a:off x="288" y="960"/>
              <a:ext cx="5184" cy="3216"/>
            </a:xfrm>
            <a:prstGeom prst="roundRect">
              <a:avLst>
                <a:gd name="adj" fmla="val 13528"/>
              </a:avLst>
            </a:prstGeom>
            <a:solidFill>
              <a:srgbClr val="FFFFFF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latin typeface="Rockwell" pitchFamily="18" charset="0"/>
              </a:endParaRPr>
            </a:p>
          </p:txBody>
        </p:sp>
        <p:pic>
          <p:nvPicPr>
            <p:cNvPr id="41990" name="Picture 1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46" y="1061"/>
              <a:ext cx="4868" cy="3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10732" y="309563"/>
            <a:ext cx="9220202" cy="58674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0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endParaRPr lang="en-US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6238"/>
            <a:ext cx="2971800" cy="4525962"/>
          </a:xfrm>
        </p:spPr>
        <p:txBody>
          <a:bodyPr/>
          <a:lstStyle/>
          <a:p>
            <a:endParaRPr lang="en-US" b="1" dirty="0" smtClean="0">
              <a:solidFill>
                <a:srgbClr val="FF9900"/>
              </a:solidFill>
              <a:latin typeface="Arial" charset="0"/>
              <a:cs typeface="Times New Roman" pitchFamily="18" charset="0"/>
            </a:endParaRPr>
          </a:p>
          <a:p>
            <a:endParaRPr lang="en-US" b="1" dirty="0" smtClean="0">
              <a:solidFill>
                <a:srgbClr val="FF9900"/>
              </a:solidFill>
              <a:latin typeface="Arial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FF9900"/>
                </a:solidFill>
                <a:latin typeface="Arial" charset="0"/>
                <a:cs typeface="Times New Roman" pitchFamily="18" charset="0"/>
              </a:rPr>
              <a:t>Transform fault boundaries</a:t>
            </a:r>
            <a:r>
              <a:rPr lang="en-US" sz="2800" dirty="0" smtClean="0">
                <a:solidFill>
                  <a:srgbClr val="FF9900"/>
                </a:solidFill>
                <a:latin typeface="Arial" charset="0"/>
                <a:cs typeface="Times New Roman" pitchFamily="18" charset="0"/>
              </a:rPr>
              <a:t> - two plates grind past each other</a:t>
            </a:r>
            <a:endParaRPr lang="en-US" sz="2800" dirty="0" smtClean="0">
              <a:solidFill>
                <a:srgbClr val="FF9900"/>
              </a:solidFill>
            </a:endParaRPr>
          </a:p>
        </p:txBody>
      </p:sp>
      <p:sp>
        <p:nvSpPr>
          <p:cNvPr id="19459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9462" name="Picture 6" descr="VLObject-3571-0602160202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2438400"/>
            <a:ext cx="4953000" cy="2476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Plate Tectonics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274800" cy="4351338"/>
          </a:xfrm>
        </p:spPr>
        <p:txBody>
          <a:bodyPr/>
          <a:lstStyle/>
          <a:p>
            <a:endParaRPr lang="en-US" dirty="0" smtClean="0"/>
          </a:p>
          <a:p>
            <a:r>
              <a:rPr lang="en-US" sz="2800" dirty="0" smtClean="0">
                <a:solidFill>
                  <a:schemeClr val="tx1"/>
                </a:solidFill>
              </a:rPr>
              <a:t>What couldn’t Wegener figure out?</a:t>
            </a:r>
          </a:p>
          <a:p>
            <a:endParaRPr lang="en-US" sz="2800" dirty="0"/>
          </a:p>
          <a:p>
            <a:r>
              <a:rPr lang="en-US" sz="2800" dirty="0" smtClean="0"/>
              <a:t>His evidence along </a:t>
            </a:r>
            <a:r>
              <a:rPr lang="en-US" sz="2800" dirty="0" smtClean="0">
                <a:solidFill>
                  <a:schemeClr val="tx1"/>
                </a:solidFill>
              </a:rPr>
              <a:t>with sea-floor spreading lead to the Theory of Plate Tectonics.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962400" y="1711081"/>
            <a:ext cx="4753023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6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endParaRPr lang="en-US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43011" name="Content Placeholder 3"/>
          <p:cNvSpPr>
            <a:spLocks noGrp="1"/>
          </p:cNvSpPr>
          <p:nvPr>
            <p:ph sz="half" idx="1"/>
          </p:nvPr>
        </p:nvSpPr>
        <p:spPr>
          <a:xfrm>
            <a:off x="4648200" y="1646238"/>
            <a:ext cx="4038600" cy="4525962"/>
          </a:xfrm>
        </p:spPr>
        <p:txBody>
          <a:bodyPr/>
          <a:lstStyle/>
          <a:p>
            <a:endParaRPr lang="en-US" sz="2800" smtClean="0"/>
          </a:p>
        </p:txBody>
      </p:sp>
      <p:grpSp>
        <p:nvGrpSpPr>
          <p:cNvPr id="43012" name="Group 15"/>
          <p:cNvGrpSpPr>
            <a:grpSpLocks noGrp="1"/>
          </p:cNvGrpSpPr>
          <p:nvPr/>
        </p:nvGrpSpPr>
        <p:grpSpPr bwMode="auto">
          <a:xfrm>
            <a:off x="762000" y="609600"/>
            <a:ext cx="7467600" cy="5638800"/>
            <a:chOff x="289" y="1145"/>
            <a:chExt cx="5184" cy="3031"/>
          </a:xfrm>
        </p:grpSpPr>
        <p:sp>
          <p:nvSpPr>
            <p:cNvPr id="43013" name="AutoShape 16"/>
            <p:cNvSpPr>
              <a:spLocks noChangeArrowheads="1"/>
            </p:cNvSpPr>
            <p:nvPr/>
          </p:nvSpPr>
          <p:spPr bwMode="auto">
            <a:xfrm>
              <a:off x="289" y="1145"/>
              <a:ext cx="5184" cy="3031"/>
            </a:xfrm>
            <a:prstGeom prst="roundRect">
              <a:avLst>
                <a:gd name="adj" fmla="val 13528"/>
              </a:avLst>
            </a:prstGeom>
            <a:solidFill>
              <a:srgbClr val="FFFFFF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latin typeface="Rockwell" pitchFamily="18" charset="0"/>
              </a:endParaRPr>
            </a:p>
          </p:txBody>
        </p:sp>
        <p:pic>
          <p:nvPicPr>
            <p:cNvPr id="43014" name="Picture 1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16" y="1394"/>
              <a:ext cx="4730" cy="2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mtClean="0"/>
          </a:p>
        </p:txBody>
      </p:sp>
      <p:grpSp>
        <p:nvGrpSpPr>
          <p:cNvPr id="20482" name="Group 14"/>
          <p:cNvGrpSpPr>
            <a:grpSpLocks noGrp="1"/>
          </p:cNvGrpSpPr>
          <p:nvPr/>
        </p:nvGrpSpPr>
        <p:grpSpPr bwMode="auto">
          <a:xfrm>
            <a:off x="304800" y="1371600"/>
            <a:ext cx="8229600" cy="4267200"/>
            <a:chOff x="288" y="1664"/>
            <a:chExt cx="5184" cy="1545"/>
          </a:xfrm>
        </p:grpSpPr>
        <p:sp>
          <p:nvSpPr>
            <p:cNvPr id="20483" name="AutoShape 11"/>
            <p:cNvSpPr>
              <a:spLocks noChangeArrowheads="1"/>
            </p:cNvSpPr>
            <p:nvPr/>
          </p:nvSpPr>
          <p:spPr bwMode="auto">
            <a:xfrm>
              <a:off x="288" y="1664"/>
              <a:ext cx="5184" cy="1545"/>
            </a:xfrm>
            <a:prstGeom prst="roundRect">
              <a:avLst>
                <a:gd name="adj" fmla="val 13528"/>
              </a:avLst>
            </a:prstGeom>
            <a:solidFill>
              <a:srgbClr val="FFFFFF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latin typeface="Rockwell" pitchFamily="18" charset="0"/>
              </a:endParaRPr>
            </a:p>
          </p:txBody>
        </p:sp>
        <p:pic>
          <p:nvPicPr>
            <p:cNvPr id="20484" name="Picture 1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75" y="1899"/>
              <a:ext cx="5010" cy="1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vert="horz" wrap="square" lIns="91440" tIns="45720" bIns="45720" numCol="1" anchorCtr="0" compatLnSpc="1">
            <a:prstTxWarp prst="textNoShape">
              <a:avLst/>
            </a:prstTxWarp>
          </a:bodyPr>
          <a:lstStyle/>
          <a:p>
            <a:endParaRPr lang="en-US" smtClean="0">
              <a:effectLst/>
            </a:endParaRPr>
          </a:p>
        </p:txBody>
      </p:sp>
      <p:sp>
        <p:nvSpPr>
          <p:cNvPr id="39939" name="Rectangle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9940" name="Picture 4" descr="tecton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9144000" cy="6002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endParaRPr lang="en-US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6238"/>
            <a:ext cx="2743200" cy="4525962"/>
          </a:xfrm>
        </p:spPr>
        <p:txBody>
          <a:bodyPr/>
          <a:lstStyle/>
          <a:p>
            <a:endParaRPr lang="en-US" dirty="0" smtClean="0">
              <a:latin typeface="Arial" charset="0"/>
              <a:cs typeface="Times New Roman" pitchFamily="18" charset="0"/>
            </a:endParaRPr>
          </a:p>
          <a:p>
            <a:endParaRPr lang="en-US" dirty="0" smtClean="0">
              <a:latin typeface="Arial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FF9900"/>
                </a:solidFill>
                <a:latin typeface="Arial" charset="0"/>
                <a:cs typeface="Times New Roman" pitchFamily="18" charset="0"/>
              </a:rPr>
              <a:t>Subduction zone - oceanic plate forced into the mantle</a:t>
            </a:r>
            <a:endParaRPr lang="en-US" sz="2800" dirty="0" smtClean="0">
              <a:solidFill>
                <a:srgbClr val="FF9900"/>
              </a:solidFill>
            </a:endParaRPr>
          </a:p>
        </p:txBody>
      </p:sp>
      <p:sp>
        <p:nvSpPr>
          <p:cNvPr id="21507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1510" name="Picture 6" descr="subduc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905000"/>
            <a:ext cx="54102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355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  <p:grpSp>
        <p:nvGrpSpPr>
          <p:cNvPr id="23555" name="Group 14"/>
          <p:cNvGrpSpPr>
            <a:grpSpLocks noGrp="1"/>
          </p:cNvGrpSpPr>
          <p:nvPr/>
        </p:nvGrpSpPr>
        <p:grpSpPr bwMode="auto">
          <a:xfrm>
            <a:off x="381000" y="1447800"/>
            <a:ext cx="8229600" cy="4191000"/>
            <a:chOff x="582" y="1113"/>
            <a:chExt cx="4646" cy="2308"/>
          </a:xfrm>
        </p:grpSpPr>
        <p:sp>
          <p:nvSpPr>
            <p:cNvPr id="23556" name="AutoShape 11"/>
            <p:cNvSpPr>
              <a:spLocks noChangeArrowheads="1"/>
            </p:cNvSpPr>
            <p:nvPr/>
          </p:nvSpPr>
          <p:spPr bwMode="auto">
            <a:xfrm>
              <a:off x="582" y="1113"/>
              <a:ext cx="4646" cy="2308"/>
            </a:xfrm>
            <a:prstGeom prst="roundRect">
              <a:avLst>
                <a:gd name="adj" fmla="val 13528"/>
              </a:avLst>
            </a:prstGeom>
            <a:solidFill>
              <a:srgbClr val="FFFFFF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latin typeface="Rockwell" pitchFamily="18" charset="0"/>
              </a:endParaRPr>
            </a:p>
          </p:txBody>
        </p:sp>
        <p:pic>
          <p:nvPicPr>
            <p:cNvPr id="23557" name="Picture 1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88" y="1307"/>
              <a:ext cx="4033" cy="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What causes the plate motion?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6238"/>
            <a:ext cx="2971800" cy="452596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9900"/>
                </a:solidFill>
              </a:rPr>
              <a:t>Convection cells in mantle</a:t>
            </a:r>
          </a:p>
          <a:p>
            <a:endParaRPr lang="en-US" sz="2800" dirty="0" smtClean="0">
              <a:solidFill>
                <a:srgbClr val="FF9900"/>
              </a:solidFill>
            </a:endParaRPr>
          </a:p>
          <a:p>
            <a:r>
              <a:rPr lang="en-US" sz="2800" dirty="0" smtClean="0"/>
              <a:t>Hot material rises</a:t>
            </a:r>
          </a:p>
          <a:p>
            <a:r>
              <a:rPr lang="en-US" sz="2800" dirty="0" smtClean="0"/>
              <a:t>Cool material sinks</a:t>
            </a:r>
          </a:p>
        </p:txBody>
      </p:sp>
      <p:sp>
        <p:nvSpPr>
          <p:cNvPr id="26627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6630" name="Picture 6" descr="mantle_convection_ce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1828800"/>
            <a:ext cx="5305425" cy="3514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Ridge Push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765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6238"/>
            <a:ext cx="2362200" cy="4525962"/>
          </a:xfrm>
        </p:spPr>
        <p:txBody>
          <a:bodyPr/>
          <a:lstStyle/>
          <a:p>
            <a:endParaRPr lang="en-US" dirty="0" smtClean="0"/>
          </a:p>
          <a:p>
            <a:r>
              <a:rPr lang="en-US" sz="2800" dirty="0" smtClean="0">
                <a:solidFill>
                  <a:srgbClr val="FF9900"/>
                </a:solidFill>
              </a:rPr>
              <a:t>Ridge push – cooling rock sinks and gets pushed away from ridge</a:t>
            </a:r>
          </a:p>
        </p:txBody>
      </p:sp>
      <p:sp>
        <p:nvSpPr>
          <p:cNvPr id="27651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7654" name="AutoShape 6" descr="9k="/>
          <p:cNvSpPr>
            <a:spLocks noChangeAspect="1" noChangeArrowheads="1"/>
          </p:cNvSpPr>
          <p:nvPr/>
        </p:nvSpPr>
        <p:spPr bwMode="auto">
          <a:xfrm>
            <a:off x="0" y="0"/>
            <a:ext cx="3752850" cy="12192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27656" name="AutoShape 8" descr="9k="/>
          <p:cNvSpPr>
            <a:spLocks noChangeAspect="1" noChangeArrowheads="1"/>
          </p:cNvSpPr>
          <p:nvPr/>
        </p:nvSpPr>
        <p:spPr bwMode="auto">
          <a:xfrm>
            <a:off x="0" y="0"/>
            <a:ext cx="3752850" cy="12192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pic>
        <p:nvPicPr>
          <p:cNvPr id="27658" name="Picture 10" descr="slab-rid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1828800"/>
            <a:ext cx="5943600" cy="3700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Slab pull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867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6238"/>
            <a:ext cx="7543800" cy="2239962"/>
          </a:xfrm>
        </p:spPr>
        <p:txBody>
          <a:bodyPr/>
          <a:lstStyle/>
          <a:p>
            <a:endParaRPr lang="en-US" dirty="0" smtClean="0"/>
          </a:p>
          <a:p>
            <a:r>
              <a:rPr lang="en-US" sz="2800" dirty="0" smtClean="0">
                <a:solidFill>
                  <a:srgbClr val="FF9900"/>
                </a:solidFill>
              </a:rPr>
              <a:t>Slab pull – </a:t>
            </a:r>
            <a:r>
              <a:rPr lang="en-US" sz="2800" dirty="0" err="1" smtClean="0">
                <a:solidFill>
                  <a:srgbClr val="FF9900"/>
                </a:solidFill>
              </a:rPr>
              <a:t>subducting</a:t>
            </a:r>
            <a:r>
              <a:rPr lang="en-US" sz="2800" dirty="0" smtClean="0">
                <a:solidFill>
                  <a:srgbClr val="FF9900"/>
                </a:solidFill>
              </a:rPr>
              <a:t> plate pulls the rest of the plate with it</a:t>
            </a:r>
          </a:p>
        </p:txBody>
      </p:sp>
      <p:sp>
        <p:nvSpPr>
          <p:cNvPr id="28675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8678" name="Picture 6" descr="nw0134-n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352800"/>
            <a:ext cx="78486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Continents Adrift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76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Lithosphere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4338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2800" dirty="0" smtClean="0">
                <a:solidFill>
                  <a:srgbClr val="FFC000"/>
                </a:solidFill>
              </a:rPr>
              <a:t>Lithosphere – crust and ridged upper mantel</a:t>
            </a:r>
          </a:p>
        </p:txBody>
      </p:sp>
      <p:sp>
        <p:nvSpPr>
          <p:cNvPr id="14339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4342" name="Picture 6" descr="lithosphe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2286000"/>
            <a:ext cx="4457700" cy="3143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19200" y="1143000"/>
            <a:ext cx="6466384" cy="48006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86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Asthenosphere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5362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2800" dirty="0" err="1" smtClean="0">
                <a:solidFill>
                  <a:srgbClr val="FFC000"/>
                </a:solidFill>
              </a:rPr>
              <a:t>Asthenoshpere</a:t>
            </a:r>
            <a:r>
              <a:rPr lang="en-US" sz="2800" dirty="0" smtClean="0">
                <a:solidFill>
                  <a:srgbClr val="FFC000"/>
                </a:solidFill>
              </a:rPr>
              <a:t> – layer of “plastic” like rock below lithosphere</a:t>
            </a:r>
          </a:p>
        </p:txBody>
      </p:sp>
      <p:sp>
        <p:nvSpPr>
          <p:cNvPr id="15363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5366" name="Picture 6" descr="asthenosphe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2362200"/>
            <a:ext cx="4267200" cy="3038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19200" y="1690689"/>
            <a:ext cx="6569330" cy="357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03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Crust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2970000" cy="4351338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sz="2800" dirty="0" smtClean="0">
                <a:solidFill>
                  <a:srgbClr val="FFC000"/>
                </a:solidFill>
              </a:rPr>
              <a:t>Oceanic crust – </a:t>
            </a:r>
            <a:r>
              <a:rPr lang="en-US" sz="2800" dirty="0" smtClean="0">
                <a:solidFill>
                  <a:srgbClr val="FFC000"/>
                </a:solidFill>
              </a:rPr>
              <a:t>dense</a:t>
            </a:r>
            <a:endParaRPr lang="en-US" sz="2800" dirty="0">
              <a:solidFill>
                <a:srgbClr val="FFC000"/>
              </a:solidFill>
            </a:endParaRPr>
          </a:p>
          <a:p>
            <a:pPr lvl="0"/>
            <a:endParaRPr lang="en-US" sz="2800" dirty="0" smtClean="0">
              <a:solidFill>
                <a:srgbClr val="FFC000"/>
              </a:solidFill>
            </a:endParaRPr>
          </a:p>
          <a:p>
            <a:pPr lvl="0"/>
            <a:r>
              <a:rPr lang="en-US" sz="2800" dirty="0" smtClean="0">
                <a:solidFill>
                  <a:srgbClr val="FFC000"/>
                </a:solidFill>
              </a:rPr>
              <a:t>Continental </a:t>
            </a:r>
            <a:r>
              <a:rPr lang="en-US" sz="2800" dirty="0">
                <a:solidFill>
                  <a:srgbClr val="FFC000"/>
                </a:solidFill>
              </a:rPr>
              <a:t>crust – low </a:t>
            </a:r>
            <a:r>
              <a:rPr lang="en-US" sz="2800" dirty="0" smtClean="0">
                <a:solidFill>
                  <a:srgbClr val="FFC000"/>
                </a:solidFill>
              </a:rPr>
              <a:t>density</a:t>
            </a:r>
            <a:endParaRPr lang="en-US" sz="2800" dirty="0">
              <a:solidFill>
                <a:srgbClr val="FFC000"/>
              </a:solidFill>
            </a:endParaRPr>
          </a:p>
          <a:p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962400" y="2133600"/>
            <a:ext cx="4820724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62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Plates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6238"/>
            <a:ext cx="2286000" cy="4525962"/>
          </a:xfrm>
        </p:spPr>
        <p:txBody>
          <a:bodyPr/>
          <a:lstStyle/>
          <a:p>
            <a:endParaRPr lang="en-US" b="1" dirty="0" smtClean="0">
              <a:latin typeface="Arial" charset="0"/>
              <a:cs typeface="Times New Roman" pitchFamily="18" charset="0"/>
            </a:endParaRPr>
          </a:p>
          <a:p>
            <a:endParaRPr lang="en-US" b="1" dirty="0" smtClean="0">
              <a:latin typeface="Arial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FF9900"/>
                </a:solidFill>
                <a:latin typeface="Arial" charset="0"/>
                <a:cs typeface="Times New Roman" pitchFamily="18" charset="0"/>
              </a:rPr>
              <a:t>Plate - rigid sections of the lithosphere</a:t>
            </a:r>
            <a:endParaRPr lang="en-US" sz="2800" dirty="0" smtClean="0">
              <a:solidFill>
                <a:srgbClr val="FF9900"/>
              </a:solidFill>
            </a:endParaRPr>
          </a:p>
        </p:txBody>
      </p:sp>
      <p:sp>
        <p:nvSpPr>
          <p:cNvPr id="16387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6390" name="Picture 6" descr="300px-Plates_tect2_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724914"/>
            <a:ext cx="5695950" cy="3891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vert="horz" wrap="square" lIns="91440" tIns="45720" bIns="45720" numCol="1" anchorCtr="0" compatLnSpc="1">
            <a:prstTxWarp prst="textNoShape">
              <a:avLst/>
            </a:prstTxWarp>
          </a:bodyPr>
          <a:lstStyle/>
          <a:p>
            <a:endParaRPr lang="en-US" smtClean="0">
              <a:effectLst/>
            </a:endParaRPr>
          </a:p>
        </p:txBody>
      </p:sp>
      <p:sp>
        <p:nvSpPr>
          <p:cNvPr id="37891" name="Rectangle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7893" name="Picture 5" descr="new_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TC104033923[[fn=Depth]]</Template>
  <TotalTime>1621</TotalTime>
  <Words>149</Words>
  <Application>Microsoft Office PowerPoint</Application>
  <PresentationFormat>On-screen Show (4:3)</PresentationFormat>
  <Paragraphs>47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Corbel</vt:lpstr>
      <vt:lpstr>Rockwell</vt:lpstr>
      <vt:lpstr>Times New Roman</vt:lpstr>
      <vt:lpstr>Depth</vt:lpstr>
      <vt:lpstr>14-3</vt:lpstr>
      <vt:lpstr>Plate Tectonics</vt:lpstr>
      <vt:lpstr>Lithosphere</vt:lpstr>
      <vt:lpstr>PowerPoint Presentation</vt:lpstr>
      <vt:lpstr>Asthenosphere</vt:lpstr>
      <vt:lpstr>PowerPoint Presentation</vt:lpstr>
      <vt:lpstr>Crust</vt:lpstr>
      <vt:lpstr>Plates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causes the plate motion?</vt:lpstr>
      <vt:lpstr>Ridge Push</vt:lpstr>
      <vt:lpstr>Slab pull</vt:lpstr>
      <vt:lpstr>Continents Adrift Video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Nick</dc:creator>
  <cp:lastModifiedBy>Nick Meyers</cp:lastModifiedBy>
  <cp:revision>20</cp:revision>
  <dcterms:created xsi:type="dcterms:W3CDTF">2013-01-24T01:10:26Z</dcterms:created>
  <dcterms:modified xsi:type="dcterms:W3CDTF">2019-04-02T18:37:46Z</dcterms:modified>
</cp:coreProperties>
</file>