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2"/>
  </p:notesMasterIdLst>
  <p:sldIdLst>
    <p:sldId id="259" r:id="rId2"/>
    <p:sldId id="261" r:id="rId3"/>
    <p:sldId id="305" r:id="rId4"/>
    <p:sldId id="262" r:id="rId5"/>
    <p:sldId id="301" r:id="rId6"/>
    <p:sldId id="263" r:id="rId7"/>
    <p:sldId id="303" r:id="rId8"/>
    <p:sldId id="304" r:id="rId9"/>
    <p:sldId id="277" r:id="rId10"/>
    <p:sldId id="278" r:id="rId11"/>
    <p:sldId id="279" r:id="rId12"/>
    <p:sldId id="280" r:id="rId13"/>
    <p:sldId id="281" r:id="rId14"/>
    <p:sldId id="282" r:id="rId15"/>
    <p:sldId id="283" r:id="rId16"/>
    <p:sldId id="284"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11C054A-ECD1-4DCB-A438-00DA47D8C2D1}" type="datetimeFigureOut">
              <a:rPr lang="en-US"/>
              <a:pPr>
                <a:defRPr/>
              </a:pPr>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816330B-A98A-4DCD-A2B2-AEC92578D4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287F6C-CEFB-4024-80D4-A8E49FFB7316}" type="slidenum">
              <a:rPr lang="en-US"/>
              <a:pPr fontAlgn="base">
                <a:spcBef>
                  <a:spcPct val="0"/>
                </a:spcBef>
                <a:spcAft>
                  <a:spcPct val="0"/>
                </a:spcAft>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BDC21F-BDB5-44D7-A433-83F0962314D1}" type="slidenum">
              <a:rPr lang="en-US"/>
              <a:pPr fontAlgn="base">
                <a:spcBef>
                  <a:spcPct val="0"/>
                </a:spcBef>
                <a:spcAft>
                  <a:spcPct val="0"/>
                </a:spcAft>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90EDB9-A49A-4A0C-B7D9-1CCAF1E37A1D}" type="slidenum">
              <a:rPr lang="en-US"/>
              <a:pPr fontAlgn="base">
                <a:spcBef>
                  <a:spcPct val="0"/>
                </a:spcBef>
                <a:spcAft>
                  <a:spcPct val="0"/>
                </a:spcAft>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C87DBF-F321-4C8E-91EA-EF0E9672D747}" type="slidenum">
              <a:rPr lang="en-US"/>
              <a:pPr fontAlgn="base">
                <a:spcBef>
                  <a:spcPct val="0"/>
                </a:spcBef>
                <a:spcAft>
                  <a:spcPct val="0"/>
                </a:spcAft>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38BD8B-FCFB-4EB4-A6B4-4F16482A8EB9}" type="slidenum">
              <a:rPr lang="en-US"/>
              <a:pPr fontAlgn="base">
                <a:spcBef>
                  <a:spcPct val="0"/>
                </a:spcBef>
                <a:spcAft>
                  <a:spcPct val="0"/>
                </a:spcAft>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C83D02-F2AD-4340-AD9B-61A14378917F}" type="slidenum">
              <a:rPr lang="en-US"/>
              <a:pPr fontAlgn="base">
                <a:spcBef>
                  <a:spcPct val="0"/>
                </a:spcBef>
                <a:spcAft>
                  <a:spcPct val="0"/>
                </a:spcAft>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49090-630D-4895-B81E-7FA6790647A0}" type="slidenum">
              <a:rPr lang="en-US"/>
              <a:pPr fontAlgn="base">
                <a:spcBef>
                  <a:spcPct val="0"/>
                </a:spcBef>
                <a:spcAft>
                  <a:spcPct val="0"/>
                </a:spcAft>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37F989-2603-4B83-8CCF-1C7D4B523FB7}" type="slidenum">
              <a:rPr lang="en-US"/>
              <a:pPr fontAlgn="base">
                <a:spcBef>
                  <a:spcPct val="0"/>
                </a:spcBef>
                <a:spcAft>
                  <a:spcPct val="0"/>
                </a:spcAft>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646498-4B41-4DD7-B71B-9962F14F6B1F}" type="slidenum">
              <a:rPr lang="en-US"/>
              <a:pPr fontAlgn="base">
                <a:spcBef>
                  <a:spcPct val="0"/>
                </a:spcBef>
                <a:spcAft>
                  <a:spcPct val="0"/>
                </a:spcAft>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1CF25-7E16-4CAB-B4C8-3ABC3B2E4529}" type="slidenum">
              <a:rPr lang="en-US"/>
              <a:pPr fontAlgn="base">
                <a:spcBef>
                  <a:spcPct val="0"/>
                </a:spcBef>
                <a:spcAft>
                  <a:spcPct val="0"/>
                </a:spcAft>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7B7ADE-73AD-4F36-A3DE-7C54346F36C0}" type="slidenum">
              <a:rPr lang="en-US"/>
              <a:pPr fontAlgn="base">
                <a:spcBef>
                  <a:spcPct val="0"/>
                </a:spcBef>
                <a:spcAft>
                  <a:spcPct val="0"/>
                </a:spcAft>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FEAF21-5993-4660-A2FB-832CACE26E8B}" type="slidenum">
              <a:rPr lang="en-US"/>
              <a:pPr fontAlgn="base">
                <a:spcBef>
                  <a:spcPct val="0"/>
                </a:spcBef>
                <a:spcAft>
                  <a:spcPct val="0"/>
                </a:spcAft>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AC5F7A-F4D6-4459-9114-224CB8138BF3}" type="slidenum">
              <a:rPr lang="en-US"/>
              <a:pPr fontAlgn="base">
                <a:spcBef>
                  <a:spcPct val="0"/>
                </a:spcBef>
                <a:spcAft>
                  <a:spcPct val="0"/>
                </a:spcAft>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C6D82B-E560-4973-A4B9-F366BD1EFC20}" type="slidenum">
              <a:rPr lang="en-US"/>
              <a:pPr fontAlgn="base">
                <a:spcBef>
                  <a:spcPct val="0"/>
                </a:spcBef>
                <a:spcAft>
                  <a:spcPct val="0"/>
                </a:spcAft>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D5258-13A8-40B7-882E-C48FAA221BBE}"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BBE91-BC4B-4123-92F4-D0789D536242}" type="slidenum">
              <a:rPr lang="en-US"/>
              <a:pPr fontAlgn="base">
                <a:spcBef>
                  <a:spcPct val="0"/>
                </a:spcBef>
                <a:spcAft>
                  <a:spcPct val="0"/>
                </a:spcAft>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0AF3E7-0512-42C7-8CF2-838B4F9AD285}" type="slidenum">
              <a:rPr lang="en-US"/>
              <a:pPr fontAlgn="base">
                <a:spcBef>
                  <a:spcPct val="0"/>
                </a:spcBef>
                <a:spcAft>
                  <a:spcPct val="0"/>
                </a:spcAft>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9BA7F6-0C41-43FC-BBE3-1D9792138937}" type="slidenum">
              <a:rPr lang="en-US"/>
              <a:pPr fontAlgn="base">
                <a:spcBef>
                  <a:spcPct val="0"/>
                </a:spcBef>
                <a:spcAft>
                  <a:spcPct val="0"/>
                </a:spcAft>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62EA9-D591-454A-99E8-8007865061FC}" type="slidenum">
              <a:rPr lang="en-US"/>
              <a:pPr fontAlgn="base">
                <a:spcBef>
                  <a:spcPct val="0"/>
                </a:spcBef>
                <a:spcAft>
                  <a:spcPct val="0"/>
                </a:spcAft>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7B4798-C520-4B9B-A01D-884ABC28089E}" type="slidenum">
              <a:rPr lang="en-US"/>
              <a:pPr fontAlgn="base">
                <a:spcBef>
                  <a:spcPct val="0"/>
                </a:spcBef>
                <a:spcAft>
                  <a:spcPct val="0"/>
                </a:spcAft>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1C90BA-5BCA-4B97-9F85-35252AA7828B}" type="slidenum">
              <a:rPr lang="en-US"/>
              <a:pPr fontAlgn="base">
                <a:spcBef>
                  <a:spcPct val="0"/>
                </a:spcBef>
                <a:spcAft>
                  <a:spcPct val="0"/>
                </a:spcAft>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542B1B-AE4B-49B3-B2E8-DE6B117F654D}" type="slidenum">
              <a:rPr lang="en-US"/>
              <a:pPr fontAlgn="base">
                <a:spcBef>
                  <a:spcPct val="0"/>
                </a:spcBef>
                <a:spcAft>
                  <a:spcPct val="0"/>
                </a:spcAft>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08B293E-C71A-4A62-BFC9-603C4F90822F}" type="datetimeFigureOut">
              <a:rPr lang="en-US"/>
              <a:pPr>
                <a:defRPr/>
              </a:pPr>
              <a:t>9/6/2013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E76F95E-ABA3-4AAD-97DD-2B53089C2B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432B9D4-7333-4B2A-984B-20A4C70B6F0D}" type="datetimeFigureOut">
              <a:rPr lang="en-US"/>
              <a:pPr>
                <a:defRPr/>
              </a:pPr>
              <a:t>9/6/2013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AA6684-D336-4B21-9C8E-3908B4F80D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5C062CC-D674-4EDA-8A93-B2E4F648C489}" type="datetimeFigureOut">
              <a:rPr lang="en-US"/>
              <a:pPr>
                <a:defRPr/>
              </a:pPr>
              <a:t>9/6/2013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3DD89B-1C87-4D9A-A056-17E088B006E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AAF4C0BE-9101-425B-A71E-86F4A48A9EEF}"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AA872BDC-C888-4FFF-A2D9-F0EE9A3A53C6}"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p:txBody>
          <a:bodyPr/>
          <a:lstStyle>
            <a:lvl1pPr>
              <a:defRPr/>
            </a:lvl1pPr>
          </a:lstStyle>
          <a:p>
            <a:pPr>
              <a:defRPr/>
            </a:pPr>
            <a:endParaRPr lang="en-US"/>
          </a:p>
        </p:txBody>
      </p:sp>
      <p:sp>
        <p:nvSpPr>
          <p:cNvPr id="4" name="Rectangle 155"/>
          <p:cNvSpPr>
            <a:spLocks noGrp="1" noChangeArrowheads="1"/>
          </p:cNvSpPr>
          <p:nvPr>
            <p:ph type="ftr" sz="quarter" idx="11"/>
          </p:nvPr>
        </p:nvSpPr>
        <p:spPr/>
        <p:txBody>
          <a:bodyPr/>
          <a:lstStyle>
            <a:lvl1pPr>
              <a:defRPr/>
            </a:lvl1pPr>
          </a:lstStyle>
          <a:p>
            <a:pPr>
              <a:defRPr/>
            </a:pPr>
            <a:endParaRPr lang="en-US"/>
          </a:p>
        </p:txBody>
      </p:sp>
      <p:sp>
        <p:nvSpPr>
          <p:cNvPr id="5" name="Rectangle 156"/>
          <p:cNvSpPr>
            <a:spLocks noGrp="1" noChangeArrowheads="1"/>
          </p:cNvSpPr>
          <p:nvPr>
            <p:ph type="sldNum" sz="quarter" idx="12"/>
          </p:nvPr>
        </p:nvSpPr>
        <p:spPr/>
        <p:txBody>
          <a:bodyPr/>
          <a:lstStyle>
            <a:lvl1pPr>
              <a:defRPr/>
            </a:lvl1pPr>
          </a:lstStyle>
          <a:p>
            <a:pPr>
              <a:defRPr/>
            </a:pPr>
            <a:fld id="{1BD9E53F-4ECB-4477-9A3E-FEB77980CD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424164-D633-4A02-B173-9EC348B22190}" type="datetimeFigureOut">
              <a:rPr lang="en-US"/>
              <a:pPr>
                <a:defRPr/>
              </a:pPr>
              <a:t>9/6/2013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5E1ACDD-E514-4ABA-A1B6-667AC0C3AD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9F7710-2507-4229-B34D-EF16723C07DC}" type="datetimeFigureOut">
              <a:rPr lang="en-US"/>
              <a:pPr>
                <a:defRPr/>
              </a:pPr>
              <a:t>9/6/2013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3A22A-200C-4E54-977C-5C30753FD8C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C4C5F42-F6AC-4D40-B573-F7D447FB71F9}" type="datetimeFigureOut">
              <a:rPr lang="en-US"/>
              <a:pPr>
                <a:defRPr/>
              </a:pPr>
              <a:t>9/6/2013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F0380BD-4894-4507-9855-C16660D581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A89A0BD-6689-4C19-96A0-71D1491A2465}" type="datetimeFigureOut">
              <a:rPr lang="en-US"/>
              <a:pPr>
                <a:defRPr/>
              </a:pPr>
              <a:t>9/6/2013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0E1BBCD-A4CB-4A5B-AD2A-DAC7F6CD6F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5532670-9269-43AC-BA1C-5F1C23BFF590}" type="datetimeFigureOut">
              <a:rPr lang="en-US"/>
              <a:pPr>
                <a:defRPr/>
              </a:pPr>
              <a:t>9/6/2013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8066B0F-9675-4806-9A0A-D029C40316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8F71C9F-F6C0-42A1-AC59-846A73CC3F68}" type="datetimeFigureOut">
              <a:rPr lang="en-US"/>
              <a:pPr>
                <a:defRPr/>
              </a:pPr>
              <a:t>9/6/2013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9C2601D-641F-4AAE-89A4-C3F9450502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A58E75D-5A82-4324-8462-DEA26C79E02C}" type="datetimeFigureOut">
              <a:rPr lang="en-US"/>
              <a:pPr>
                <a:defRPr/>
              </a:pPr>
              <a:t>9/6/2013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4228B63-58AD-439D-ACCD-9B75050882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BA1358A-3E2A-4A94-8D13-01DF3AB4C9CA}" type="datetimeFigureOut">
              <a:rPr lang="en-US"/>
              <a:pPr>
                <a:defRPr/>
              </a:pPr>
              <a:t>9/6/2013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6FD9E1E-39C9-4001-869C-E59C9B65D0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FBDC439-2E37-445F-861C-6885C495C8D4}" type="datetimeFigureOut">
              <a:rPr lang="en-US"/>
              <a:pPr>
                <a:defRPr/>
              </a:pPr>
              <a:t>9/6/2013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D9479A9-3806-4CDD-946C-4785E204257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6" r:id="rId3"/>
    <p:sldLayoutId id="2147483713" r:id="rId4"/>
    <p:sldLayoutId id="2147483712" r:id="rId5"/>
    <p:sldLayoutId id="2147483711" r:id="rId6"/>
    <p:sldLayoutId id="2147483710" r:id="rId7"/>
    <p:sldLayoutId id="2147483709" r:id="rId8"/>
    <p:sldLayoutId id="2147483717" r:id="rId9"/>
    <p:sldLayoutId id="2147483708" r:id="rId10"/>
    <p:sldLayoutId id="2147483707" r:id="rId11"/>
    <p:sldLayoutId id="2147483718" r:id="rId12"/>
    <p:sldLayoutId id="2147483719" r:id="rId13"/>
    <p:sldLayoutId id="2147483720" r:id="rId14"/>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file:///C:\Users\Nick\Documents\Marlette\8th%20Grade%20Science\Intro%20to%20Science\Introducing_Da_Vinci_s_Machine_Gun.wmv"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Nick\Documents\Marlette\8th%20Grade%20Science\Intro%20to%20Science\Bionic_Eyes_and_Ears.asf"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fontAlgn="auto">
              <a:spcAft>
                <a:spcPts val="0"/>
              </a:spcAft>
              <a:defRPr/>
            </a:pPr>
            <a:r>
              <a:rPr lang="en-US" dirty="0" smtClean="0"/>
              <a:t>Chapter 1 – Introduction to Earth Science</a:t>
            </a:r>
            <a:endParaRPr lang="en-US" dirty="0"/>
          </a:p>
        </p:txBody>
      </p:sp>
      <p:sp>
        <p:nvSpPr>
          <p:cNvPr id="17410" name="Rectangle 3"/>
          <p:cNvSpPr>
            <a:spLocks noGrp="1" noChangeArrowheads="1"/>
          </p:cNvSpPr>
          <p:nvPr>
            <p:ph type="subTitle" idx="1"/>
          </p:nvPr>
        </p:nvSpPr>
        <p:spPr>
          <a:xfrm>
            <a:off x="533400" y="3228975"/>
            <a:ext cx="7854950" cy="1752600"/>
          </a:xfrm>
        </p:spPr>
        <p:txBody>
          <a:bodyPr/>
          <a:lstStyle/>
          <a:p>
            <a:pPr marR="0"/>
            <a:r>
              <a:rPr lang="en-US" smtClean="0"/>
              <a:t>1-1 What is Earth 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p:txBody>
          <a:bodyPr/>
          <a:lstStyle/>
          <a:p>
            <a:r>
              <a:rPr lang="en-US" smtClean="0"/>
              <a:t>Leonardo da Vinci</a:t>
            </a:r>
          </a:p>
        </p:txBody>
      </p:sp>
      <p:sp>
        <p:nvSpPr>
          <p:cNvPr id="28674" name="Rectangle 3"/>
          <p:cNvSpPr>
            <a:spLocks noGrp="1" noChangeArrowheads="1"/>
          </p:cNvSpPr>
          <p:nvPr>
            <p:ph type="body" idx="1"/>
          </p:nvPr>
        </p:nvSpPr>
        <p:spPr/>
        <p:txBody>
          <a:bodyPr/>
          <a:lstStyle/>
          <a:p>
            <a:endParaRPr lang="en-US" smtClean="0"/>
          </a:p>
        </p:txBody>
      </p:sp>
      <p:pic>
        <p:nvPicPr>
          <p:cNvPr id="28675" name="Picture 5" descr="Leonardo_da_Vinci_helicopter_and_lifting_wing"/>
          <p:cNvPicPr>
            <a:picLocks noChangeAspect="1" noChangeArrowheads="1"/>
          </p:cNvPicPr>
          <p:nvPr/>
        </p:nvPicPr>
        <p:blipFill>
          <a:blip r:embed="rId3"/>
          <a:srcRect/>
          <a:stretch>
            <a:fillRect/>
          </a:stretch>
        </p:blipFill>
        <p:spPr bwMode="auto">
          <a:xfrm>
            <a:off x="381000" y="2057400"/>
            <a:ext cx="3962400" cy="4419600"/>
          </a:xfrm>
          <a:prstGeom prst="rect">
            <a:avLst/>
          </a:prstGeom>
          <a:noFill/>
          <a:ln w="9525">
            <a:noFill/>
            <a:miter lim="800000"/>
            <a:headEnd/>
            <a:tailEnd/>
          </a:ln>
        </p:spPr>
      </p:pic>
      <p:pic>
        <p:nvPicPr>
          <p:cNvPr id="28676" name="Picture 7" descr="leonardo"/>
          <p:cNvPicPr>
            <a:picLocks noChangeAspect="1" noChangeArrowheads="1"/>
          </p:cNvPicPr>
          <p:nvPr/>
        </p:nvPicPr>
        <p:blipFill>
          <a:blip r:embed="rId4"/>
          <a:srcRect/>
          <a:stretch>
            <a:fillRect/>
          </a:stretch>
        </p:blipFill>
        <p:spPr bwMode="auto">
          <a:xfrm>
            <a:off x="4724400" y="1981200"/>
            <a:ext cx="40481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Leonardo da Vinci</a:t>
            </a:r>
          </a:p>
        </p:txBody>
      </p:sp>
      <p:sp>
        <p:nvSpPr>
          <p:cNvPr id="30722" name="Text Placeholder 2"/>
          <p:cNvSpPr>
            <a:spLocks noGrp="1"/>
          </p:cNvSpPr>
          <p:nvPr>
            <p:ph type="body" sz="half" idx="1"/>
          </p:nvPr>
        </p:nvSpPr>
        <p:spPr/>
        <p:txBody>
          <a:bodyPr/>
          <a:lstStyle/>
          <a:p>
            <a:endParaRPr lang="en-US" smtClean="0"/>
          </a:p>
        </p:txBody>
      </p:sp>
      <p:pic>
        <p:nvPicPr>
          <p:cNvPr id="5" name="Introducing_Da_Vinci_s_Machine_Gun.wmv">
            <a:hlinkClick r:id="" action="ppaction://media"/>
          </p:cNvPr>
          <p:cNvPicPr>
            <a:picLocks noGrp="1" noRot="1" noChangeAspect="1"/>
          </p:cNvPicPr>
          <p:nvPr>
            <p:ph sz="half" idx="2"/>
            <a:videoFile r:link="rId1"/>
          </p:nvPr>
        </p:nvPicPr>
        <p:blipFill>
          <a:blip r:embed="rId4"/>
          <a:srcRect/>
          <a:stretch>
            <a:fillRect/>
          </a:stretch>
        </p:blipFill>
        <p:spPr>
          <a:xfrm>
            <a:off x="381000" y="1447800"/>
            <a:ext cx="8382000" cy="51054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p:nvPr>
        </p:nvSpPr>
        <p:spPr/>
        <p:txBody>
          <a:bodyPr/>
          <a:lstStyle/>
          <a:p>
            <a:r>
              <a:rPr lang="en-US" smtClean="0"/>
              <a:t>Science and Technology</a:t>
            </a:r>
          </a:p>
        </p:txBody>
      </p:sp>
      <p:sp>
        <p:nvSpPr>
          <p:cNvPr id="32770" name="Rectangle 3"/>
          <p:cNvSpPr>
            <a:spLocks noGrp="1" noChangeArrowheads="1"/>
          </p:cNvSpPr>
          <p:nvPr>
            <p:ph type="body" idx="1"/>
          </p:nvPr>
        </p:nvSpPr>
        <p:spPr/>
        <p:txBody>
          <a:bodyPr/>
          <a:lstStyle/>
          <a:p>
            <a:endParaRPr lang="en-US" smtClean="0"/>
          </a:p>
          <a:p>
            <a:r>
              <a:rPr lang="en-US" sz="3600" smtClean="0">
                <a:solidFill>
                  <a:schemeClr val="hlink"/>
                </a:solidFill>
              </a:rPr>
              <a:t>Goal of science</a:t>
            </a:r>
            <a:r>
              <a:rPr lang="en-US" sz="3600" smtClean="0"/>
              <a:t> - to gain knowledge about the natural world.</a:t>
            </a:r>
          </a:p>
          <a:p>
            <a:endParaRPr lang="en-US" sz="3600" smtClean="0"/>
          </a:p>
          <a:p>
            <a:r>
              <a:rPr lang="en-US" sz="3600" smtClean="0">
                <a:solidFill>
                  <a:schemeClr val="hlink"/>
                </a:solidFill>
              </a:rPr>
              <a:t>Goal of technology</a:t>
            </a:r>
            <a:r>
              <a:rPr lang="en-US" sz="3600" smtClean="0"/>
              <a:t> - to apply scientific understanding to solve problems.</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Bionic Body Parts</a:t>
            </a:r>
          </a:p>
        </p:txBody>
      </p:sp>
      <p:pic>
        <p:nvPicPr>
          <p:cNvPr id="4" name="Bionic_Eyes_and_Ears.asf">
            <a:hlinkClick r:id="" action="ppaction://media"/>
          </p:cNvPr>
          <p:cNvPicPr>
            <a:picLocks noGrp="1" noRot="1" noChangeAspect="1"/>
          </p:cNvPicPr>
          <p:nvPr>
            <p:ph idx="1"/>
            <a:videoFile r:link="rId1"/>
          </p:nvPr>
        </p:nvPicPr>
        <p:blipFill>
          <a:blip r:embed="rId4"/>
          <a:srcRect/>
          <a:stretch>
            <a:fillRect/>
          </a:stretch>
        </p:blipFill>
        <p:spPr>
          <a:xfrm>
            <a:off x="457200" y="1905000"/>
            <a:ext cx="8153400" cy="46482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p:nvPr>
        </p:nvSpPr>
        <p:spPr/>
        <p:txBody>
          <a:bodyPr/>
          <a:lstStyle/>
          <a:p>
            <a:r>
              <a:rPr lang="en-US" smtClean="0"/>
              <a:t>Scientific Law and Theories</a:t>
            </a:r>
          </a:p>
        </p:txBody>
      </p:sp>
      <p:sp>
        <p:nvSpPr>
          <p:cNvPr id="36866" name="Rectangle 3"/>
          <p:cNvSpPr>
            <a:spLocks noGrp="1" noChangeArrowheads="1"/>
          </p:cNvSpPr>
          <p:nvPr>
            <p:ph type="body" idx="1"/>
          </p:nvPr>
        </p:nvSpPr>
        <p:spPr/>
        <p:txBody>
          <a:bodyPr/>
          <a:lstStyle/>
          <a:p>
            <a:r>
              <a:rPr lang="en-US" sz="3600" smtClean="0">
                <a:solidFill>
                  <a:srgbClr val="FFC000"/>
                </a:solidFill>
              </a:rPr>
              <a:t>Scientific Law </a:t>
            </a:r>
            <a:r>
              <a:rPr lang="en-US" sz="3600" smtClean="0"/>
              <a:t>– summary of many experimental results and observations; tells </a:t>
            </a:r>
            <a:r>
              <a:rPr lang="en-US" sz="3600" smtClean="0">
                <a:solidFill>
                  <a:srgbClr val="FFC000"/>
                </a:solidFill>
              </a:rPr>
              <a:t>how things work</a:t>
            </a:r>
          </a:p>
          <a:p>
            <a:pPr>
              <a:buFont typeface="Wingdings" pitchFamily="2" charset="2"/>
              <a:buNone/>
            </a:pPr>
            <a:endParaRPr lang="en-US" sz="3600" smtClean="0"/>
          </a:p>
          <a:p>
            <a:r>
              <a:rPr lang="en-US" sz="3600" smtClean="0">
                <a:solidFill>
                  <a:srgbClr val="FFC000"/>
                </a:solidFill>
              </a:rPr>
              <a:t>Scientific Theory </a:t>
            </a:r>
            <a:r>
              <a:rPr lang="en-US" sz="3600" smtClean="0"/>
              <a:t>– an </a:t>
            </a:r>
            <a:r>
              <a:rPr lang="en-US" sz="3600" smtClean="0">
                <a:solidFill>
                  <a:srgbClr val="FFC000"/>
                </a:solidFill>
              </a:rPr>
              <a:t>explanation for some phenomenon </a:t>
            </a:r>
            <a:r>
              <a:rPr lang="en-US" sz="3600" smtClean="0"/>
              <a:t>that is based of observation and experimentation</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p:txBody>
          <a:bodyPr/>
          <a:lstStyle/>
          <a:p>
            <a:r>
              <a:rPr lang="en-US" smtClean="0"/>
              <a:t>Law or Theory?</a:t>
            </a:r>
          </a:p>
        </p:txBody>
      </p:sp>
      <p:sp>
        <p:nvSpPr>
          <p:cNvPr id="38914" name="Rectangle 3"/>
          <p:cNvSpPr>
            <a:spLocks noGrp="1" noChangeArrowheads="1"/>
          </p:cNvSpPr>
          <p:nvPr>
            <p:ph type="body" idx="1"/>
          </p:nvPr>
        </p:nvSpPr>
        <p:spPr/>
        <p:txBody>
          <a:bodyPr/>
          <a:lstStyle/>
          <a:p>
            <a:pPr algn="ctr"/>
            <a:endParaRPr lang="en-US" sz="3600" smtClean="0">
              <a:solidFill>
                <a:schemeClr val="hlink"/>
              </a:solidFill>
            </a:endParaRPr>
          </a:p>
          <a:p>
            <a:pPr algn="ctr"/>
            <a:r>
              <a:rPr lang="en-US" sz="3600" smtClean="0">
                <a:solidFill>
                  <a:srgbClr val="FFC000"/>
                </a:solidFill>
              </a:rPr>
              <a:t>The Big Bang</a:t>
            </a:r>
          </a:p>
          <a:p>
            <a:pPr algn="ctr"/>
            <a:r>
              <a:rPr lang="en-US" sz="3600" smtClean="0">
                <a:solidFill>
                  <a:srgbClr val="FFC000"/>
                </a:solidFill>
              </a:rPr>
              <a:t>Gravity</a:t>
            </a:r>
          </a:p>
          <a:p>
            <a:pPr algn="ctr"/>
            <a:r>
              <a:rPr lang="en-US" sz="3600" smtClean="0">
                <a:solidFill>
                  <a:srgbClr val="FFC000"/>
                </a:solidFill>
              </a:rPr>
              <a:t>Conservation of Energy</a:t>
            </a:r>
          </a:p>
          <a:p>
            <a:pPr algn="ctr"/>
            <a:r>
              <a:rPr lang="en-US" sz="3600" smtClean="0">
                <a:solidFill>
                  <a:srgbClr val="FFC000"/>
                </a:solidFill>
              </a:rPr>
              <a:t>Evolution</a:t>
            </a:r>
          </a:p>
          <a:p>
            <a:pPr algn="ctr"/>
            <a:r>
              <a:rPr lang="en-US" sz="3600" smtClean="0">
                <a:solidFill>
                  <a:srgbClr val="FFC000"/>
                </a:solidFill>
              </a:rPr>
              <a:t>Plate Tectonics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p:txBody>
          <a:bodyPr/>
          <a:lstStyle/>
          <a:p>
            <a:r>
              <a:rPr lang="en-US" smtClean="0"/>
              <a:t>Science</a:t>
            </a:r>
          </a:p>
        </p:txBody>
      </p:sp>
      <p:sp>
        <p:nvSpPr>
          <p:cNvPr id="40962" name="Rectangle 3"/>
          <p:cNvSpPr>
            <a:spLocks noGrp="1" noChangeArrowheads="1"/>
          </p:cNvSpPr>
          <p:nvPr>
            <p:ph type="body" sz="half" idx="1"/>
          </p:nvPr>
        </p:nvSpPr>
        <p:spPr>
          <a:xfrm>
            <a:off x="457200" y="1600200"/>
            <a:ext cx="3505200" cy="4525963"/>
          </a:xfrm>
        </p:spPr>
        <p:txBody>
          <a:bodyPr/>
          <a:lstStyle/>
          <a:p>
            <a:pPr>
              <a:buFont typeface="Wingdings" pitchFamily="2" charset="2"/>
              <a:buNone/>
            </a:pPr>
            <a:endParaRPr lang="en-US" smtClean="0"/>
          </a:p>
          <a:p>
            <a:r>
              <a:rPr lang="en-US" smtClean="0">
                <a:solidFill>
                  <a:srgbClr val="FFC000"/>
                </a:solidFill>
              </a:rPr>
              <a:t>Inference</a:t>
            </a:r>
            <a:r>
              <a:rPr lang="en-US" smtClean="0"/>
              <a:t> – explanation of what happened</a:t>
            </a:r>
          </a:p>
          <a:p>
            <a:r>
              <a:rPr lang="en-US" smtClean="0">
                <a:solidFill>
                  <a:srgbClr val="FFC000"/>
                </a:solidFill>
              </a:rPr>
              <a:t>Observation</a:t>
            </a:r>
            <a:r>
              <a:rPr lang="en-US" smtClean="0"/>
              <a:t> – what you see</a:t>
            </a:r>
          </a:p>
          <a:p>
            <a:endParaRPr lang="en-US" sz="2800" smtClean="0"/>
          </a:p>
        </p:txBody>
      </p:sp>
      <p:sp>
        <p:nvSpPr>
          <p:cNvPr id="40963" name="Rectangle 4"/>
          <p:cNvSpPr>
            <a:spLocks noGrp="1" noChangeArrowheads="1"/>
          </p:cNvSpPr>
          <p:nvPr>
            <p:ph sz="half" idx="2"/>
          </p:nvPr>
        </p:nvSpPr>
        <p:spPr/>
        <p:txBody>
          <a:bodyPr/>
          <a:lstStyle/>
          <a:p>
            <a:endParaRPr lang="en-US" sz="2800" smtClean="0"/>
          </a:p>
        </p:txBody>
      </p:sp>
      <p:pic>
        <p:nvPicPr>
          <p:cNvPr id="40964" name="Picture 8" descr="2687720405_8045f96912"/>
          <p:cNvPicPr>
            <a:picLocks noChangeAspect="1" noChangeArrowheads="1"/>
          </p:cNvPicPr>
          <p:nvPr/>
        </p:nvPicPr>
        <p:blipFill>
          <a:blip r:embed="rId3"/>
          <a:srcRect/>
          <a:stretch>
            <a:fillRect/>
          </a:stretch>
        </p:blipFill>
        <p:spPr bwMode="auto">
          <a:xfrm>
            <a:off x="4038600" y="2286000"/>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p:nvPr>
        </p:nvSpPr>
        <p:spPr/>
        <p:txBody>
          <a:bodyPr/>
          <a:lstStyle/>
          <a:p>
            <a:r>
              <a:rPr lang="en-US" smtClean="0"/>
              <a:t>Hypothesis</a:t>
            </a:r>
          </a:p>
        </p:txBody>
      </p:sp>
      <p:sp>
        <p:nvSpPr>
          <p:cNvPr id="43010" name="Rectangle 3"/>
          <p:cNvSpPr>
            <a:spLocks noGrp="1" noRot="1" noChangeArrowheads="1"/>
          </p:cNvSpPr>
          <p:nvPr>
            <p:ph type="body" sz="half" idx="1"/>
          </p:nvPr>
        </p:nvSpPr>
        <p:spPr/>
        <p:txBody>
          <a:bodyPr/>
          <a:lstStyle/>
          <a:p>
            <a:endParaRPr lang="en-US" sz="2800" smtClean="0"/>
          </a:p>
          <a:p>
            <a:r>
              <a:rPr lang="en-US" sz="2800" smtClean="0">
                <a:solidFill>
                  <a:srgbClr val="FFC000"/>
                </a:solidFill>
              </a:rPr>
              <a:t>An idea that can be tested by an experiment.</a:t>
            </a:r>
          </a:p>
          <a:p>
            <a:endParaRPr lang="en-US" sz="2800" smtClean="0"/>
          </a:p>
          <a:p>
            <a:r>
              <a:rPr lang="en-US" sz="2800" smtClean="0"/>
              <a:t>Can be tested.</a:t>
            </a:r>
          </a:p>
          <a:p>
            <a:endParaRPr lang="en-US" sz="2800" smtClean="0"/>
          </a:p>
          <a:p>
            <a:r>
              <a:rPr lang="en-US" sz="2800" smtClean="0"/>
              <a:t>All experiments should have one.</a:t>
            </a:r>
          </a:p>
        </p:txBody>
      </p:sp>
      <p:sp>
        <p:nvSpPr>
          <p:cNvPr id="43011" name="Rectangle 4"/>
          <p:cNvSpPr>
            <a:spLocks noGrp="1" noRot="1" noChangeArrowheads="1"/>
          </p:cNvSpPr>
          <p:nvPr>
            <p:ph sz="half" idx="2"/>
          </p:nvPr>
        </p:nvSpPr>
        <p:spPr/>
        <p:txBody>
          <a:bodyPr/>
          <a:lstStyle/>
          <a:p>
            <a:endParaRPr lang="en-US" sz="2800" smtClean="0"/>
          </a:p>
        </p:txBody>
      </p:sp>
      <p:pic>
        <p:nvPicPr>
          <p:cNvPr id="43012" name="Picture 6" descr="wood_bridge"/>
          <p:cNvPicPr>
            <a:picLocks noChangeAspect="1" noChangeArrowheads="1"/>
          </p:cNvPicPr>
          <p:nvPr/>
        </p:nvPicPr>
        <p:blipFill>
          <a:blip r:embed="rId3"/>
          <a:srcRect/>
          <a:stretch>
            <a:fillRect/>
          </a:stretch>
        </p:blipFill>
        <p:spPr bwMode="auto">
          <a:xfrm>
            <a:off x="4572000" y="1981200"/>
            <a:ext cx="4267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p:cNvSpPr>
          <p:nvPr>
            <p:ph type="title"/>
          </p:nvPr>
        </p:nvSpPr>
        <p:spPr/>
        <p:txBody>
          <a:bodyPr/>
          <a:lstStyle/>
          <a:p>
            <a:r>
              <a:rPr lang="en-US" smtClean="0"/>
              <a:t>Variable and Control</a:t>
            </a:r>
          </a:p>
        </p:txBody>
      </p:sp>
      <p:sp>
        <p:nvSpPr>
          <p:cNvPr id="45058" name="Rectangle 3"/>
          <p:cNvSpPr>
            <a:spLocks noGrp="1" noRot="1" noChangeArrowheads="1"/>
          </p:cNvSpPr>
          <p:nvPr>
            <p:ph type="body" idx="1"/>
          </p:nvPr>
        </p:nvSpPr>
        <p:spPr/>
        <p:txBody>
          <a:bodyPr/>
          <a:lstStyle/>
          <a:p>
            <a:r>
              <a:rPr lang="en-US" smtClean="0">
                <a:solidFill>
                  <a:srgbClr val="FFC000"/>
                </a:solidFill>
              </a:rPr>
              <a:t>Variable - Factors in an experiment that change</a:t>
            </a:r>
            <a:r>
              <a:rPr lang="en-US" smtClean="0">
                <a:solidFill>
                  <a:srgbClr val="92D050"/>
                </a:solidFill>
              </a:rPr>
              <a:t>.</a:t>
            </a:r>
          </a:p>
          <a:p>
            <a:r>
              <a:rPr lang="en-US" smtClean="0"/>
              <a:t>Bridge strength variable – type of material</a:t>
            </a:r>
          </a:p>
          <a:p>
            <a:endParaRPr lang="en-US" smtClean="0"/>
          </a:p>
          <a:p>
            <a:endParaRPr lang="en-US" smtClean="0"/>
          </a:p>
          <a:p>
            <a:r>
              <a:rPr lang="en-US" smtClean="0">
                <a:solidFill>
                  <a:srgbClr val="FFC000"/>
                </a:solidFill>
              </a:rPr>
              <a:t>Control – Factors in an experiment that stay the same</a:t>
            </a:r>
            <a:r>
              <a:rPr lang="en-US" smtClean="0">
                <a:solidFill>
                  <a:srgbClr val="92D050"/>
                </a:solidFill>
              </a:rPr>
              <a:t>.</a:t>
            </a:r>
          </a:p>
          <a:p>
            <a:r>
              <a:rPr lang="en-US" smtClean="0"/>
              <a:t>Bridge strength variable – size, shape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Rot="1" noChangeArrowheads="1"/>
          </p:cNvSpPr>
          <p:nvPr>
            <p:ph type="title"/>
          </p:nvPr>
        </p:nvSpPr>
        <p:spPr/>
        <p:txBody>
          <a:bodyPr/>
          <a:lstStyle/>
          <a:p>
            <a:r>
              <a:rPr lang="en-US" sz="4000" smtClean="0"/>
              <a:t>Scientific Method</a:t>
            </a:r>
          </a:p>
        </p:txBody>
      </p:sp>
      <p:sp>
        <p:nvSpPr>
          <p:cNvPr id="60423" name="Rectangle 7"/>
          <p:cNvSpPr>
            <a:spLocks noGrp="1" noRot="1" noChangeArrowheads="1"/>
          </p:cNvSpPr>
          <p:nvPr>
            <p:ph type="body" idx="1"/>
          </p:nvPr>
        </p:nvSpPr>
        <p:spPr>
          <a:xfrm>
            <a:off x="0" y="1905000"/>
            <a:ext cx="9144000" cy="4495800"/>
          </a:xfrm>
        </p:spPr>
        <p:txBody>
          <a:bodyPr>
            <a:normAutofit lnSpcReduction="10000"/>
          </a:bodyPr>
          <a:lstStyle/>
          <a:p>
            <a:pPr marL="274320" indent="-274320" fontAlgn="auto">
              <a:spcAft>
                <a:spcPts val="0"/>
              </a:spcAft>
              <a:buClr>
                <a:schemeClr val="accent3"/>
              </a:buClr>
              <a:buFont typeface="Wingdings 2"/>
              <a:buChar char=""/>
              <a:defRPr/>
            </a:pPr>
            <a:r>
              <a:rPr lang="en-US" sz="2200" dirty="0" smtClean="0"/>
              <a:t>Imagine that you want to find out what breed of dog is the smartest.  After doing some reading you think that Labrador Retrievers are but you want to conduct your own experiment to find out.  You put a lab, a boxer, and a great </a:t>
            </a:r>
            <a:r>
              <a:rPr lang="en-US" sz="2200" dirty="0" err="1" smtClean="0"/>
              <a:t>dane</a:t>
            </a:r>
            <a:r>
              <a:rPr lang="en-US" sz="2200" dirty="0" smtClean="0"/>
              <a:t> into a maze.  At the end of the maze you put a steak and time to see how long it takes for each breed of dog to get out of the maze.  After your experiment you find that lab made it out in 5 minutes, the boxer made it out in 2 minutes, and the great </a:t>
            </a:r>
            <a:r>
              <a:rPr lang="en-US" sz="2200" dirty="0" err="1" smtClean="0"/>
              <a:t>dane</a:t>
            </a:r>
            <a:r>
              <a:rPr lang="en-US" sz="2200" dirty="0" smtClean="0"/>
              <a:t> took 7 minutes.</a:t>
            </a:r>
          </a:p>
          <a:p>
            <a:pPr marL="274320" indent="-274320" fontAlgn="auto">
              <a:spcAft>
                <a:spcPts val="0"/>
              </a:spcAft>
              <a:buClr>
                <a:schemeClr val="accent3"/>
              </a:buClr>
              <a:buFont typeface="Wingdings 2"/>
              <a:buChar char=""/>
              <a:defRPr/>
            </a:pPr>
            <a:endParaRPr lang="en-US" sz="2200" dirty="0" smtClean="0"/>
          </a:p>
          <a:p>
            <a:pPr marL="274320" indent="-274320" fontAlgn="auto">
              <a:spcAft>
                <a:spcPts val="0"/>
              </a:spcAft>
              <a:buClr>
                <a:schemeClr val="accent3"/>
              </a:buClr>
              <a:buFont typeface="Wingdings 2"/>
              <a:buChar char=""/>
              <a:defRPr/>
            </a:pPr>
            <a:r>
              <a:rPr lang="en-US" sz="2200" dirty="0" smtClean="0">
                <a:solidFill>
                  <a:schemeClr val="hlink"/>
                </a:solidFill>
              </a:rPr>
              <a:t>What is the:</a:t>
            </a:r>
          </a:p>
          <a:p>
            <a:pPr marL="274320" indent="-274320" fontAlgn="auto">
              <a:spcAft>
                <a:spcPts val="0"/>
              </a:spcAft>
              <a:buClr>
                <a:schemeClr val="accent3"/>
              </a:buClr>
              <a:buFont typeface="Wingdings 2"/>
              <a:buChar char=""/>
              <a:defRPr/>
            </a:pPr>
            <a:r>
              <a:rPr lang="en-US" sz="2200" dirty="0" smtClean="0">
                <a:solidFill>
                  <a:schemeClr val="hlink"/>
                </a:solidFill>
              </a:rPr>
              <a:t>1. Hypothesis</a:t>
            </a:r>
          </a:p>
          <a:p>
            <a:pPr marL="274320" indent="-274320" fontAlgn="auto">
              <a:spcAft>
                <a:spcPts val="0"/>
              </a:spcAft>
              <a:buClr>
                <a:schemeClr val="accent3"/>
              </a:buClr>
              <a:buFont typeface="Wingdings 2"/>
              <a:buChar char=""/>
              <a:defRPr/>
            </a:pPr>
            <a:r>
              <a:rPr lang="en-US" sz="2200" dirty="0" smtClean="0">
                <a:solidFill>
                  <a:schemeClr val="hlink"/>
                </a:solidFill>
              </a:rPr>
              <a:t>2. Variable</a:t>
            </a:r>
          </a:p>
          <a:p>
            <a:pPr marL="274320" indent="-274320" fontAlgn="auto">
              <a:spcAft>
                <a:spcPts val="0"/>
              </a:spcAft>
              <a:buClr>
                <a:schemeClr val="accent3"/>
              </a:buClr>
              <a:buFont typeface="Wingdings 2"/>
              <a:buChar char=""/>
              <a:defRPr/>
            </a:pPr>
            <a:r>
              <a:rPr lang="en-US" sz="2200" dirty="0" smtClean="0">
                <a:solidFill>
                  <a:schemeClr val="hlink"/>
                </a:solidFill>
              </a:rPr>
              <a:t>3. Controls</a:t>
            </a:r>
          </a:p>
          <a:p>
            <a:pPr marL="274320" indent="-274320" fontAlgn="auto">
              <a:spcAft>
                <a:spcPts val="0"/>
              </a:spcAft>
              <a:buClr>
                <a:schemeClr val="accent3"/>
              </a:buClr>
              <a:buFont typeface="Wingdings 2"/>
              <a:buChar char=""/>
              <a:defRPr/>
            </a:pPr>
            <a:r>
              <a:rPr lang="en-US" sz="2200" dirty="0" smtClean="0">
                <a:solidFill>
                  <a:schemeClr val="hlink"/>
                </a:solidFill>
              </a:rPr>
              <a:t>4. Was your hypothesis correct?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Earth Science Is:</a:t>
            </a:r>
          </a:p>
        </p:txBody>
      </p:sp>
      <p:sp>
        <p:nvSpPr>
          <p:cNvPr id="18434" name="Rectangle 3"/>
          <p:cNvSpPr>
            <a:spLocks noGrp="1" noChangeArrowheads="1"/>
          </p:cNvSpPr>
          <p:nvPr>
            <p:ph type="body" idx="1"/>
          </p:nvPr>
        </p:nvSpPr>
        <p:spPr/>
        <p:txBody>
          <a:bodyPr/>
          <a:lstStyle/>
          <a:p>
            <a:r>
              <a:rPr lang="en-US" smtClean="0">
                <a:solidFill>
                  <a:srgbClr val="FFC000"/>
                </a:solidFill>
              </a:rPr>
              <a:t>The scientific study of the Earth and the Universe around it.</a:t>
            </a:r>
          </a:p>
          <a:p>
            <a:pPr lvl="1"/>
            <a:r>
              <a:rPr lang="en-US" smtClean="0"/>
              <a:t>Causes of natural events can be explained through observation and experimentation</a:t>
            </a:r>
          </a:p>
        </p:txBody>
      </p:sp>
      <p:pic>
        <p:nvPicPr>
          <p:cNvPr id="18435" name="Picture 4" descr="MCj04133020000[1]"/>
          <p:cNvPicPr>
            <a:picLocks noChangeAspect="1" noChangeArrowheads="1"/>
          </p:cNvPicPr>
          <p:nvPr/>
        </p:nvPicPr>
        <p:blipFill>
          <a:blip r:embed="rId2"/>
          <a:srcRect/>
          <a:stretch>
            <a:fillRect/>
          </a:stretch>
        </p:blipFill>
        <p:spPr bwMode="auto">
          <a:xfrm>
            <a:off x="4800600" y="3657600"/>
            <a:ext cx="3962400" cy="2381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p:txBody>
          <a:bodyPr/>
          <a:lstStyle/>
          <a:p>
            <a:r>
              <a:rPr lang="en-US" smtClean="0"/>
              <a:t>Scientific Method</a:t>
            </a:r>
          </a:p>
        </p:txBody>
      </p:sp>
      <p:sp>
        <p:nvSpPr>
          <p:cNvPr id="49154" name="Rectangle 3"/>
          <p:cNvSpPr>
            <a:spLocks noGrp="1" noRot="1" noChangeArrowheads="1"/>
          </p:cNvSpPr>
          <p:nvPr>
            <p:ph type="body" idx="1"/>
          </p:nvPr>
        </p:nvSpPr>
        <p:spPr>
          <a:xfrm>
            <a:off x="301625" y="1600200"/>
            <a:ext cx="8540750" cy="5029200"/>
          </a:xfrm>
        </p:spPr>
        <p:txBody>
          <a:bodyPr/>
          <a:lstStyle/>
          <a:p>
            <a:r>
              <a:rPr lang="en-US" smtClean="0">
                <a:solidFill>
                  <a:schemeClr val="hlink"/>
                </a:solidFill>
              </a:rPr>
              <a:t>Scientific Method</a:t>
            </a:r>
            <a:r>
              <a:rPr lang="en-US" smtClean="0"/>
              <a:t> – a series of steps followed to solve problems including:</a:t>
            </a:r>
          </a:p>
          <a:p>
            <a:pPr lvl="1"/>
            <a:r>
              <a:rPr lang="en-US" smtClean="0"/>
              <a:t>1. Observations</a:t>
            </a:r>
          </a:p>
          <a:p>
            <a:pPr lvl="1"/>
            <a:r>
              <a:rPr lang="en-US" smtClean="0"/>
              <a:t>2. Formulating a question</a:t>
            </a:r>
          </a:p>
          <a:p>
            <a:pPr lvl="1"/>
            <a:r>
              <a:rPr lang="en-US" smtClean="0"/>
              <a:t>3. Research and data collection</a:t>
            </a:r>
          </a:p>
          <a:p>
            <a:pPr lvl="1"/>
            <a:r>
              <a:rPr lang="en-US" smtClean="0"/>
              <a:t>4. Form a hypothesis</a:t>
            </a:r>
          </a:p>
          <a:p>
            <a:pPr lvl="1"/>
            <a:r>
              <a:rPr lang="en-US" smtClean="0"/>
              <a:t>5. Test hypothesis</a:t>
            </a:r>
          </a:p>
          <a:p>
            <a:pPr lvl="1"/>
            <a:r>
              <a:rPr lang="en-US" smtClean="0"/>
              <a:t>6. Observations</a:t>
            </a:r>
          </a:p>
          <a:p>
            <a:pPr lvl="1"/>
            <a:r>
              <a:rPr lang="en-US" smtClean="0"/>
              <a:t>7. Draw conclusion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9" descr="scientific method"/>
          <p:cNvPicPr>
            <a:picLocks noGrp="1" noChangeAspect="1" noChangeArrowheads="1"/>
          </p:cNvPicPr>
          <p:nvPr>
            <p:ph/>
          </p:nvPr>
        </p:nvPicPr>
        <p:blipFill>
          <a:blip r:embed="rId3"/>
          <a:srcRect/>
          <a:stretch>
            <a:fillRect/>
          </a:stretch>
        </p:blipFill>
        <p:spPr>
          <a:xfrm>
            <a:off x="1295400" y="0"/>
            <a:ext cx="63246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box(out)">
                                      <p:cBhvr>
                                        <p:cTn id="7"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p:txBody>
          <a:bodyPr/>
          <a:lstStyle/>
          <a:p>
            <a:r>
              <a:rPr lang="en-US" smtClean="0"/>
              <a:t>Scientific Method</a:t>
            </a:r>
          </a:p>
        </p:txBody>
      </p:sp>
      <p:sp>
        <p:nvSpPr>
          <p:cNvPr id="53250" name="Rectangle 3"/>
          <p:cNvSpPr>
            <a:spLocks noGrp="1" noRot="1" noChangeArrowheads="1"/>
          </p:cNvSpPr>
          <p:nvPr>
            <p:ph type="body" idx="1"/>
          </p:nvPr>
        </p:nvSpPr>
        <p:spPr/>
        <p:txBody>
          <a:bodyPr/>
          <a:lstStyle/>
          <a:p>
            <a:r>
              <a:rPr lang="en-US" sz="3600" smtClean="0"/>
              <a:t>You wake up late for school.  You get ready and head out the door.  You get into your car, put the keys in the ignition and nothing happens.  What do you do?</a:t>
            </a:r>
          </a:p>
          <a:p>
            <a:endParaRPr lang="en-US" sz="3600" smtClean="0"/>
          </a:p>
          <a:p>
            <a:r>
              <a:rPr lang="en-US" sz="3600" smtClean="0"/>
              <a:t>You use the </a:t>
            </a:r>
            <a:r>
              <a:rPr lang="en-US" sz="3600" smtClean="0">
                <a:solidFill>
                  <a:schemeClr val="hlink"/>
                </a:solidFill>
              </a:rPr>
              <a:t>Scientific Method</a:t>
            </a:r>
            <a:r>
              <a:rPr lang="en-US" sz="360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p:nvPr>
        </p:nvSpPr>
        <p:spPr/>
        <p:txBody>
          <a:bodyPr/>
          <a:lstStyle/>
          <a:p>
            <a:r>
              <a:rPr lang="en-US" smtClean="0"/>
              <a:t>Scientific Method</a:t>
            </a:r>
          </a:p>
        </p:txBody>
      </p:sp>
      <p:sp>
        <p:nvSpPr>
          <p:cNvPr id="55298" name="Rectangle 3"/>
          <p:cNvSpPr>
            <a:spLocks noGrp="1" noRot="1" noChangeArrowheads="1"/>
          </p:cNvSpPr>
          <p:nvPr>
            <p:ph type="body" idx="1"/>
          </p:nvPr>
        </p:nvSpPr>
        <p:spPr/>
        <p:txBody>
          <a:bodyPr/>
          <a:lstStyle/>
          <a:p>
            <a:endParaRPr lang="en-US" sz="3600" smtClean="0">
              <a:solidFill>
                <a:schemeClr val="hlink"/>
              </a:solidFill>
            </a:endParaRPr>
          </a:p>
          <a:p>
            <a:endParaRPr lang="en-US" sz="3600" smtClean="0">
              <a:solidFill>
                <a:schemeClr val="hlink"/>
              </a:solidFill>
            </a:endParaRPr>
          </a:p>
          <a:p>
            <a:r>
              <a:rPr lang="en-US" sz="3600" smtClean="0">
                <a:solidFill>
                  <a:schemeClr val="hlink"/>
                </a:solidFill>
              </a:rPr>
              <a:t>1. Observations</a:t>
            </a:r>
            <a:r>
              <a:rPr lang="en-US" sz="3600" smtClean="0"/>
              <a:t> – Observe your surroundings.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p:nvPr>
        </p:nvSpPr>
        <p:spPr/>
        <p:txBody>
          <a:bodyPr/>
          <a:lstStyle/>
          <a:p>
            <a:r>
              <a:rPr lang="en-US" smtClean="0"/>
              <a:t>Scientific Method</a:t>
            </a:r>
          </a:p>
        </p:txBody>
      </p:sp>
      <p:sp>
        <p:nvSpPr>
          <p:cNvPr id="57346" name="Rectangle 3"/>
          <p:cNvSpPr>
            <a:spLocks noGrp="1" noRot="1" noChangeArrowheads="1"/>
          </p:cNvSpPr>
          <p:nvPr>
            <p:ph type="body" idx="1"/>
          </p:nvPr>
        </p:nvSpPr>
        <p:spPr/>
        <p:txBody>
          <a:bodyPr/>
          <a:lstStyle/>
          <a:p>
            <a:endParaRPr lang="en-US" sz="3600" smtClean="0">
              <a:solidFill>
                <a:schemeClr val="hlink"/>
              </a:solidFill>
            </a:endParaRPr>
          </a:p>
          <a:p>
            <a:endParaRPr lang="en-US" sz="3600" smtClean="0">
              <a:solidFill>
                <a:schemeClr val="hlink"/>
              </a:solidFill>
            </a:endParaRPr>
          </a:p>
          <a:p>
            <a:r>
              <a:rPr lang="en-US" sz="3600" smtClean="0">
                <a:solidFill>
                  <a:schemeClr val="hlink"/>
                </a:solidFill>
              </a:rPr>
              <a:t>2. Formulate a question</a:t>
            </a:r>
            <a:r>
              <a:rPr lang="en-US" sz="3600" smtClean="0"/>
              <a:t> – What do you want to know?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p:cNvSpPr>
          <p:nvPr>
            <p:ph type="title"/>
          </p:nvPr>
        </p:nvSpPr>
        <p:spPr/>
        <p:txBody>
          <a:bodyPr/>
          <a:lstStyle/>
          <a:p>
            <a:r>
              <a:rPr lang="en-US" smtClean="0"/>
              <a:t>Scientific Method</a:t>
            </a:r>
          </a:p>
        </p:txBody>
      </p:sp>
      <p:sp>
        <p:nvSpPr>
          <p:cNvPr id="59394" name="Rectangle 3"/>
          <p:cNvSpPr>
            <a:spLocks noGrp="1" noRot="1" noChangeArrowheads="1"/>
          </p:cNvSpPr>
          <p:nvPr>
            <p:ph type="body" idx="1"/>
          </p:nvPr>
        </p:nvSpPr>
        <p:spPr/>
        <p:txBody>
          <a:bodyPr/>
          <a:lstStyle/>
          <a:p>
            <a:endParaRPr lang="en-US" sz="3600" smtClean="0"/>
          </a:p>
          <a:p>
            <a:endParaRPr lang="en-US" sz="3600" smtClean="0"/>
          </a:p>
          <a:p>
            <a:r>
              <a:rPr lang="en-US" sz="3600" smtClean="0"/>
              <a:t>3. </a:t>
            </a:r>
            <a:r>
              <a:rPr lang="en-US" sz="3600" smtClean="0">
                <a:solidFill>
                  <a:schemeClr val="hlink"/>
                </a:solidFill>
              </a:rPr>
              <a:t>Research and collect data</a:t>
            </a:r>
            <a:r>
              <a:rPr lang="en-US" sz="3600" smtClean="0"/>
              <a:t> – What do you already know about your question?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rrowheads="1"/>
          </p:cNvSpPr>
          <p:nvPr>
            <p:ph type="title"/>
          </p:nvPr>
        </p:nvSpPr>
        <p:spPr/>
        <p:txBody>
          <a:bodyPr/>
          <a:lstStyle/>
          <a:p>
            <a:r>
              <a:rPr lang="en-US" smtClean="0"/>
              <a:t>Scientific Method</a:t>
            </a:r>
          </a:p>
        </p:txBody>
      </p:sp>
      <p:sp>
        <p:nvSpPr>
          <p:cNvPr id="61442" name="Rectangle 3"/>
          <p:cNvSpPr>
            <a:spLocks noGrp="1" noRot="1" noChangeArrowheads="1"/>
          </p:cNvSpPr>
          <p:nvPr>
            <p:ph type="body" idx="1"/>
          </p:nvPr>
        </p:nvSpPr>
        <p:spPr/>
        <p:txBody>
          <a:bodyPr/>
          <a:lstStyle/>
          <a:p>
            <a:endParaRPr lang="en-US" sz="3600" smtClean="0">
              <a:solidFill>
                <a:schemeClr val="hlink"/>
              </a:solidFill>
            </a:endParaRPr>
          </a:p>
          <a:p>
            <a:endParaRPr lang="en-US" sz="3600" smtClean="0">
              <a:solidFill>
                <a:schemeClr val="hlink"/>
              </a:solidFill>
            </a:endParaRPr>
          </a:p>
          <a:p>
            <a:r>
              <a:rPr lang="en-US" sz="3600" smtClean="0">
                <a:solidFill>
                  <a:schemeClr val="hlink"/>
                </a:solidFill>
              </a:rPr>
              <a:t>4. Form a hypothesis</a:t>
            </a:r>
            <a:r>
              <a:rPr lang="en-US" sz="3600" smtClean="0"/>
              <a:t> – Propose an answer to your question based on observations, research, and data.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p:txBody>
          <a:bodyPr/>
          <a:lstStyle/>
          <a:p>
            <a:r>
              <a:rPr lang="en-US" smtClean="0"/>
              <a:t>Scientific Method</a:t>
            </a:r>
          </a:p>
        </p:txBody>
      </p:sp>
      <p:sp>
        <p:nvSpPr>
          <p:cNvPr id="63490" name="Rectangle 3"/>
          <p:cNvSpPr>
            <a:spLocks noGrp="1" noRot="1" noChangeArrowheads="1"/>
          </p:cNvSpPr>
          <p:nvPr>
            <p:ph type="body" idx="1"/>
          </p:nvPr>
        </p:nvSpPr>
        <p:spPr/>
        <p:txBody>
          <a:bodyPr/>
          <a:lstStyle/>
          <a:p>
            <a:endParaRPr lang="en-US" sz="3600" smtClean="0">
              <a:solidFill>
                <a:schemeClr val="hlink"/>
              </a:solidFill>
            </a:endParaRPr>
          </a:p>
          <a:p>
            <a:endParaRPr lang="en-US" sz="3600" smtClean="0">
              <a:solidFill>
                <a:schemeClr val="hlink"/>
              </a:solidFill>
            </a:endParaRPr>
          </a:p>
          <a:p>
            <a:r>
              <a:rPr lang="en-US" sz="3600" smtClean="0">
                <a:solidFill>
                  <a:schemeClr val="hlink"/>
                </a:solidFill>
              </a:rPr>
              <a:t>5. Test hypothesis</a:t>
            </a:r>
            <a:r>
              <a:rPr lang="en-US" sz="3600" smtClean="0"/>
              <a:t> – run a series of experiments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p:cNvSpPr>
          <p:nvPr>
            <p:ph type="title"/>
          </p:nvPr>
        </p:nvSpPr>
        <p:spPr/>
        <p:txBody>
          <a:bodyPr/>
          <a:lstStyle/>
          <a:p>
            <a:r>
              <a:rPr lang="en-US" smtClean="0"/>
              <a:t>Scientific Method</a:t>
            </a:r>
          </a:p>
        </p:txBody>
      </p:sp>
      <p:sp>
        <p:nvSpPr>
          <p:cNvPr id="65538" name="Rectangle 3"/>
          <p:cNvSpPr>
            <a:spLocks noGrp="1" noRot="1" noChangeArrowheads="1"/>
          </p:cNvSpPr>
          <p:nvPr>
            <p:ph type="body" idx="1"/>
          </p:nvPr>
        </p:nvSpPr>
        <p:spPr/>
        <p:txBody>
          <a:bodyPr/>
          <a:lstStyle/>
          <a:p>
            <a:endParaRPr lang="en-US" sz="3600" smtClean="0">
              <a:solidFill>
                <a:schemeClr val="hlink"/>
              </a:solidFill>
            </a:endParaRPr>
          </a:p>
          <a:p>
            <a:endParaRPr lang="en-US" sz="3600" smtClean="0">
              <a:solidFill>
                <a:schemeClr val="hlink"/>
              </a:solidFill>
            </a:endParaRPr>
          </a:p>
          <a:p>
            <a:r>
              <a:rPr lang="en-US" sz="3600" smtClean="0">
                <a:solidFill>
                  <a:schemeClr val="hlink"/>
                </a:solidFill>
              </a:rPr>
              <a:t>6. Observations </a:t>
            </a:r>
            <a:r>
              <a:rPr lang="en-US" sz="3600" smtClean="0"/>
              <a:t>– What do you see?</a:t>
            </a:r>
            <a:endParaRPr lang="en-US" sz="3600" smtClean="0">
              <a:solidFill>
                <a:schemeClr val="hlin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rrowheads="1"/>
          </p:cNvSpPr>
          <p:nvPr>
            <p:ph type="title"/>
          </p:nvPr>
        </p:nvSpPr>
        <p:spPr/>
        <p:txBody>
          <a:bodyPr/>
          <a:lstStyle/>
          <a:p>
            <a:r>
              <a:rPr lang="en-US" smtClean="0"/>
              <a:t>Scientific Method</a:t>
            </a:r>
          </a:p>
        </p:txBody>
      </p:sp>
      <p:sp>
        <p:nvSpPr>
          <p:cNvPr id="67586" name="Rectangle 3"/>
          <p:cNvSpPr>
            <a:spLocks noGrp="1" noRot="1" noChangeArrowheads="1"/>
          </p:cNvSpPr>
          <p:nvPr>
            <p:ph type="body" idx="1"/>
          </p:nvPr>
        </p:nvSpPr>
        <p:spPr/>
        <p:txBody>
          <a:bodyPr/>
          <a:lstStyle/>
          <a:p>
            <a:endParaRPr lang="en-US" sz="3600" smtClean="0">
              <a:solidFill>
                <a:schemeClr val="hlink"/>
              </a:solidFill>
            </a:endParaRPr>
          </a:p>
          <a:p>
            <a:endParaRPr lang="en-US" sz="3600" smtClean="0">
              <a:solidFill>
                <a:schemeClr val="hlink"/>
              </a:solidFill>
            </a:endParaRPr>
          </a:p>
          <a:p>
            <a:r>
              <a:rPr lang="en-US" sz="3600" smtClean="0">
                <a:solidFill>
                  <a:schemeClr val="hlink"/>
                </a:solidFill>
              </a:rPr>
              <a:t>7. Draw a conclusion</a:t>
            </a:r>
            <a:r>
              <a:rPr lang="en-US" sz="3600" smtClean="0"/>
              <a:t> – Did the results support your hypothesis?  If not, modify the hypothesis based on observations.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Racetrack Playa</a:t>
            </a:r>
          </a:p>
        </p:txBody>
      </p:sp>
      <p:pic>
        <p:nvPicPr>
          <p:cNvPr id="19458" name="Picture 2"/>
          <p:cNvPicPr>
            <a:picLocks noGrp="1" noChangeAspect="1" noChangeArrowheads="1"/>
          </p:cNvPicPr>
          <p:nvPr>
            <p:ph idx="1"/>
          </p:nvPr>
        </p:nvPicPr>
        <p:blipFill>
          <a:blip r:embed="rId2"/>
          <a:srcRect/>
          <a:stretch>
            <a:fillRect/>
          </a:stretch>
        </p:blipFill>
        <p:spPr>
          <a:xfrm>
            <a:off x="1524000" y="2133600"/>
            <a:ext cx="6202363" cy="438943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The Scientific Method</a:t>
            </a:r>
          </a:p>
        </p:txBody>
      </p:sp>
      <p:sp>
        <p:nvSpPr>
          <p:cNvPr id="69634" name="Text Placeholder 4"/>
          <p:cNvSpPr>
            <a:spLocks noGrp="1"/>
          </p:cNvSpPr>
          <p:nvPr>
            <p:ph type="body" sz="half" idx="1"/>
          </p:nvPr>
        </p:nvSpPr>
        <p:spPr/>
        <p:txBody>
          <a:bodyPr/>
          <a:lstStyle/>
          <a:p>
            <a:r>
              <a:rPr lang="en-US" sz="1400" b="1" smtClean="0">
                <a:solidFill>
                  <a:srgbClr val="FFC000"/>
                </a:solidFill>
              </a:rPr>
              <a:t>The Strange Case of BeriBeri</a:t>
            </a:r>
          </a:p>
          <a:p>
            <a:r>
              <a:rPr lang="en-US" sz="1400" i="1" smtClean="0"/>
              <a:t>In 1887 a strange nerve disease attacked the people in the Dutch East Indies. The disease was beriberi. Symptoms of the disease included weakness and loss of appetite, victims often died of heart failure. Scientists thought the disease might be caused by bacteria. They injected chickens with bacteria from the blood of patients with beriberi. The injected chickens became sick. However, so did a group of chickens that were not injected with bacteria.</a:t>
            </a:r>
            <a:endParaRPr lang="en-US" sz="1400" smtClean="0"/>
          </a:p>
          <a:p>
            <a:r>
              <a:rPr lang="en-US" sz="1400" i="1" smtClean="0"/>
              <a:t>One of the scientists, Dr. Eijkman, noticed something. Before the experiment, all the chickens had eaten whole-grain rice, but during the experiment, the chickens were fed polished rice. Dr. Eijkman researched this interesting case. he found that polished rice lacked thiamine, a vitamin necessary for good health.</a:t>
            </a:r>
            <a:endParaRPr lang="en-US" sz="1400" smtClean="0"/>
          </a:p>
          <a:p>
            <a:endParaRPr lang="en-US" smtClean="0"/>
          </a:p>
        </p:txBody>
      </p:sp>
      <p:sp>
        <p:nvSpPr>
          <p:cNvPr id="69635" name="Content Placeholder 5"/>
          <p:cNvSpPr>
            <a:spLocks noGrp="1"/>
          </p:cNvSpPr>
          <p:nvPr>
            <p:ph sz="half" idx="2"/>
          </p:nvPr>
        </p:nvSpPr>
        <p:spPr/>
        <p:txBody>
          <a:bodyPr/>
          <a:lstStyle/>
          <a:p>
            <a:r>
              <a:rPr lang="en-US" sz="2000" smtClean="0"/>
              <a:t>1. State the Problem</a:t>
            </a:r>
          </a:p>
          <a:p>
            <a:r>
              <a:rPr lang="en-US" sz="2000" smtClean="0"/>
              <a:t> </a:t>
            </a:r>
          </a:p>
          <a:p>
            <a:r>
              <a:rPr lang="en-US" sz="2000" smtClean="0"/>
              <a:t>2. What was the hypothesis?</a:t>
            </a:r>
            <a:br>
              <a:rPr lang="en-US" sz="2000" smtClean="0"/>
            </a:br>
            <a:endParaRPr lang="en-US" sz="2000" smtClean="0"/>
          </a:p>
          <a:p>
            <a:r>
              <a:rPr lang="en-US" sz="2000" smtClean="0"/>
              <a:t>3. How was the hypothesis tested?</a:t>
            </a:r>
          </a:p>
          <a:p>
            <a:endParaRPr lang="en-US" sz="2000" smtClean="0"/>
          </a:p>
          <a:p>
            <a:r>
              <a:rPr lang="en-US" sz="2000" smtClean="0"/>
              <a:t>4. Should the hypothesis be supported or rejected based on the experiment?</a:t>
            </a:r>
            <a:br>
              <a:rPr lang="en-US" sz="2000" smtClean="0"/>
            </a:br>
            <a:endParaRPr lang="en-US" sz="2000" smtClean="0"/>
          </a:p>
          <a:p>
            <a:r>
              <a:rPr lang="en-US" sz="2000" smtClean="0"/>
              <a:t>5. What should be the new hypothesis?</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704850"/>
            <a:ext cx="8229600" cy="1143000"/>
          </a:xfrm>
        </p:spPr>
        <p:txBody>
          <a:bodyPr/>
          <a:lstStyle/>
          <a:p>
            <a:r>
              <a:rPr lang="en-US" smtClean="0"/>
              <a:t>Branches of Earth Science:</a:t>
            </a:r>
          </a:p>
        </p:txBody>
      </p:sp>
      <p:sp>
        <p:nvSpPr>
          <p:cNvPr id="20482" name="Rectangle 3"/>
          <p:cNvSpPr>
            <a:spLocks noGrp="1" noChangeArrowheads="1"/>
          </p:cNvSpPr>
          <p:nvPr>
            <p:ph sz="half" idx="1"/>
          </p:nvPr>
        </p:nvSpPr>
        <p:spPr>
          <a:xfrm>
            <a:off x="457200" y="1920875"/>
            <a:ext cx="4038600" cy="4433888"/>
          </a:xfrm>
        </p:spPr>
        <p:txBody>
          <a:bodyPr/>
          <a:lstStyle/>
          <a:p>
            <a:endParaRPr lang="en-US" u="sng" smtClean="0">
              <a:solidFill>
                <a:srgbClr val="FFC000"/>
              </a:solidFill>
            </a:endParaRPr>
          </a:p>
          <a:p>
            <a:endParaRPr lang="en-US" u="sng" smtClean="0">
              <a:solidFill>
                <a:srgbClr val="FFC000"/>
              </a:solidFill>
            </a:endParaRPr>
          </a:p>
          <a:p>
            <a:r>
              <a:rPr lang="en-US" u="sng" smtClean="0">
                <a:solidFill>
                  <a:srgbClr val="FFC000"/>
                </a:solidFill>
              </a:rPr>
              <a:t>Astronomy</a:t>
            </a:r>
            <a:r>
              <a:rPr lang="en-US" smtClean="0">
                <a:solidFill>
                  <a:srgbClr val="FFC000"/>
                </a:solidFill>
              </a:rPr>
              <a:t> – Study of the Universe</a:t>
            </a:r>
          </a:p>
        </p:txBody>
      </p:sp>
      <p:pic>
        <p:nvPicPr>
          <p:cNvPr id="20483" name="Picture 2"/>
          <p:cNvPicPr>
            <a:picLocks noGrp="1" noChangeAspect="1" noChangeArrowheads="1"/>
          </p:cNvPicPr>
          <p:nvPr>
            <p:ph sz="half" idx="2"/>
          </p:nvPr>
        </p:nvPicPr>
        <p:blipFill>
          <a:blip r:embed="rId2"/>
          <a:srcRect/>
          <a:stretch>
            <a:fillRect/>
          </a:stretch>
        </p:blipFill>
        <p:spPr>
          <a:xfrm>
            <a:off x="4191000" y="2590800"/>
            <a:ext cx="4375150" cy="3276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704850"/>
            <a:ext cx="8229600" cy="1143000"/>
          </a:xfrm>
        </p:spPr>
        <p:txBody>
          <a:bodyPr/>
          <a:lstStyle/>
          <a:p>
            <a:endParaRPr lang="en-US" smtClean="0"/>
          </a:p>
        </p:txBody>
      </p:sp>
      <p:sp>
        <p:nvSpPr>
          <p:cNvPr id="21506" name="Content Placeholder 2"/>
          <p:cNvSpPr>
            <a:spLocks noGrp="1"/>
          </p:cNvSpPr>
          <p:nvPr>
            <p:ph sz="half" idx="1"/>
          </p:nvPr>
        </p:nvSpPr>
        <p:spPr>
          <a:xfrm>
            <a:off x="457200" y="1920875"/>
            <a:ext cx="4038600" cy="4433888"/>
          </a:xfrm>
        </p:spPr>
        <p:txBody>
          <a:bodyPr/>
          <a:lstStyle/>
          <a:p>
            <a:endParaRPr lang="en-US" u="sng" smtClean="0">
              <a:solidFill>
                <a:srgbClr val="FFC000"/>
              </a:solidFill>
            </a:endParaRPr>
          </a:p>
          <a:p>
            <a:endParaRPr lang="en-US" u="sng" smtClean="0">
              <a:solidFill>
                <a:srgbClr val="FFC000"/>
              </a:solidFill>
            </a:endParaRPr>
          </a:p>
          <a:p>
            <a:r>
              <a:rPr lang="en-US" u="sng" smtClean="0">
                <a:solidFill>
                  <a:srgbClr val="FFC000"/>
                </a:solidFill>
              </a:rPr>
              <a:t>Environmental Science</a:t>
            </a:r>
            <a:r>
              <a:rPr lang="en-US" smtClean="0">
                <a:solidFill>
                  <a:srgbClr val="FFC000"/>
                </a:solidFill>
              </a:rPr>
              <a:t> – Study of the ways humans interact with their environment.</a:t>
            </a:r>
          </a:p>
          <a:p>
            <a:endParaRPr lang="en-US" smtClean="0"/>
          </a:p>
        </p:txBody>
      </p:sp>
      <p:pic>
        <p:nvPicPr>
          <p:cNvPr id="21507" name="Picture 2"/>
          <p:cNvPicPr>
            <a:picLocks noGrp="1" noChangeAspect="1" noChangeArrowheads="1"/>
          </p:cNvPicPr>
          <p:nvPr>
            <p:ph sz="half" idx="2"/>
          </p:nvPr>
        </p:nvPicPr>
        <p:blipFill>
          <a:blip r:embed="rId2"/>
          <a:srcRect/>
          <a:stretch>
            <a:fillRect/>
          </a:stretch>
        </p:blipFill>
        <p:spPr>
          <a:xfrm>
            <a:off x="4692650" y="1920875"/>
            <a:ext cx="3949700" cy="44338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704850"/>
            <a:ext cx="8229600" cy="1143000"/>
          </a:xfrm>
        </p:spPr>
        <p:txBody>
          <a:bodyPr/>
          <a:lstStyle/>
          <a:p>
            <a:r>
              <a:rPr lang="en-US" smtClean="0"/>
              <a:t>Branches of Earth Science:</a:t>
            </a:r>
          </a:p>
        </p:txBody>
      </p:sp>
      <p:sp>
        <p:nvSpPr>
          <p:cNvPr id="23554" name="Rectangle 3"/>
          <p:cNvSpPr>
            <a:spLocks noGrp="1" noChangeArrowheads="1"/>
          </p:cNvSpPr>
          <p:nvPr>
            <p:ph sz="half" idx="1"/>
          </p:nvPr>
        </p:nvSpPr>
        <p:spPr>
          <a:xfrm>
            <a:off x="457200" y="1920875"/>
            <a:ext cx="4038600" cy="4433888"/>
          </a:xfrm>
        </p:spPr>
        <p:txBody>
          <a:bodyPr/>
          <a:lstStyle/>
          <a:p>
            <a:endParaRPr lang="en-US" u="sng" smtClean="0">
              <a:solidFill>
                <a:srgbClr val="FFC000"/>
              </a:solidFill>
            </a:endParaRPr>
          </a:p>
          <a:p>
            <a:endParaRPr lang="en-US" u="sng" smtClean="0">
              <a:solidFill>
                <a:srgbClr val="FFC000"/>
              </a:solidFill>
            </a:endParaRPr>
          </a:p>
          <a:p>
            <a:r>
              <a:rPr lang="en-US" u="sng" smtClean="0">
                <a:solidFill>
                  <a:srgbClr val="FFC000"/>
                </a:solidFill>
              </a:rPr>
              <a:t>Geology</a:t>
            </a:r>
            <a:r>
              <a:rPr lang="en-US" smtClean="0">
                <a:solidFill>
                  <a:srgbClr val="FFC000"/>
                </a:solidFill>
              </a:rPr>
              <a:t> – Study of Earth’s origins, the structure of the Earth, and the process that shape the Earth.</a:t>
            </a:r>
          </a:p>
        </p:txBody>
      </p:sp>
      <p:pic>
        <p:nvPicPr>
          <p:cNvPr id="23555" name="Picture 2"/>
          <p:cNvPicPr>
            <a:picLocks noGrp="1" noChangeAspect="1" noChangeArrowheads="1"/>
          </p:cNvPicPr>
          <p:nvPr>
            <p:ph sz="half" idx="2"/>
          </p:nvPr>
        </p:nvPicPr>
        <p:blipFill>
          <a:blip r:embed="rId2"/>
          <a:srcRect/>
          <a:stretch>
            <a:fillRect/>
          </a:stretch>
        </p:blipFill>
        <p:spPr>
          <a:xfrm>
            <a:off x="4648200" y="2586038"/>
            <a:ext cx="4038600" cy="31035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04850"/>
            <a:ext cx="8229600" cy="1143000"/>
          </a:xfrm>
        </p:spPr>
        <p:txBody>
          <a:bodyPr/>
          <a:lstStyle/>
          <a:p>
            <a:endParaRPr lang="en-US" smtClean="0"/>
          </a:p>
        </p:txBody>
      </p:sp>
      <p:sp>
        <p:nvSpPr>
          <p:cNvPr id="24578" name="Content Placeholder 2"/>
          <p:cNvSpPr>
            <a:spLocks noGrp="1"/>
          </p:cNvSpPr>
          <p:nvPr>
            <p:ph sz="half" idx="1"/>
          </p:nvPr>
        </p:nvSpPr>
        <p:spPr>
          <a:xfrm>
            <a:off x="457200" y="1920875"/>
            <a:ext cx="4038600" cy="4433888"/>
          </a:xfrm>
        </p:spPr>
        <p:txBody>
          <a:bodyPr/>
          <a:lstStyle/>
          <a:p>
            <a:endParaRPr lang="en-US" u="sng" smtClean="0">
              <a:solidFill>
                <a:srgbClr val="FFC000"/>
              </a:solidFill>
            </a:endParaRPr>
          </a:p>
          <a:p>
            <a:endParaRPr lang="en-US" u="sng" smtClean="0">
              <a:solidFill>
                <a:srgbClr val="FFC000"/>
              </a:solidFill>
            </a:endParaRPr>
          </a:p>
          <a:p>
            <a:r>
              <a:rPr lang="en-US" u="sng" smtClean="0">
                <a:solidFill>
                  <a:srgbClr val="FFC000"/>
                </a:solidFill>
              </a:rPr>
              <a:t>Oceanography</a:t>
            </a:r>
            <a:r>
              <a:rPr lang="en-US" smtClean="0">
                <a:solidFill>
                  <a:srgbClr val="FFC000"/>
                </a:solidFill>
              </a:rPr>
              <a:t> – Study of the Ocean</a:t>
            </a:r>
          </a:p>
          <a:p>
            <a:endParaRPr lang="en-US" smtClean="0"/>
          </a:p>
        </p:txBody>
      </p:sp>
      <p:pic>
        <p:nvPicPr>
          <p:cNvPr id="24579" name="Picture 2"/>
          <p:cNvPicPr>
            <a:picLocks noGrp="1" noChangeAspect="1" noChangeArrowheads="1"/>
          </p:cNvPicPr>
          <p:nvPr>
            <p:ph sz="half" idx="2"/>
          </p:nvPr>
        </p:nvPicPr>
        <p:blipFill>
          <a:blip r:embed="rId2"/>
          <a:srcRect/>
          <a:stretch>
            <a:fillRect/>
          </a:stretch>
        </p:blipFill>
        <p:spPr>
          <a:xfrm>
            <a:off x="4648200" y="2792413"/>
            <a:ext cx="4038600" cy="26908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04850"/>
            <a:ext cx="8229600" cy="1143000"/>
          </a:xfrm>
        </p:spPr>
        <p:txBody>
          <a:bodyPr/>
          <a:lstStyle/>
          <a:p>
            <a:endParaRPr lang="en-US" smtClean="0"/>
          </a:p>
        </p:txBody>
      </p:sp>
      <p:sp>
        <p:nvSpPr>
          <p:cNvPr id="25602" name="Content Placeholder 2"/>
          <p:cNvSpPr>
            <a:spLocks noGrp="1"/>
          </p:cNvSpPr>
          <p:nvPr>
            <p:ph sz="half" idx="1"/>
          </p:nvPr>
        </p:nvSpPr>
        <p:spPr>
          <a:xfrm>
            <a:off x="457200" y="1920875"/>
            <a:ext cx="4038600" cy="4433888"/>
          </a:xfrm>
        </p:spPr>
        <p:txBody>
          <a:bodyPr/>
          <a:lstStyle/>
          <a:p>
            <a:endParaRPr lang="en-US" u="sng" smtClean="0">
              <a:solidFill>
                <a:srgbClr val="FFC000"/>
              </a:solidFill>
            </a:endParaRPr>
          </a:p>
          <a:p>
            <a:endParaRPr lang="en-US" u="sng" smtClean="0">
              <a:solidFill>
                <a:srgbClr val="FFC000"/>
              </a:solidFill>
            </a:endParaRPr>
          </a:p>
          <a:p>
            <a:r>
              <a:rPr lang="en-US" u="sng" smtClean="0">
                <a:solidFill>
                  <a:srgbClr val="FFC000"/>
                </a:solidFill>
              </a:rPr>
              <a:t>Meteorology </a:t>
            </a:r>
            <a:r>
              <a:rPr lang="en-US" smtClean="0">
                <a:solidFill>
                  <a:srgbClr val="FFC000"/>
                </a:solidFill>
              </a:rPr>
              <a:t>– Study of the Earth’s atmosphere</a:t>
            </a:r>
          </a:p>
          <a:p>
            <a:pPr lvl="1"/>
            <a:r>
              <a:rPr lang="en-US" smtClean="0">
                <a:solidFill>
                  <a:srgbClr val="FFC000"/>
                </a:solidFill>
              </a:rPr>
              <a:t>Weather and Climate</a:t>
            </a:r>
          </a:p>
          <a:p>
            <a:endParaRPr lang="en-US" smtClean="0"/>
          </a:p>
        </p:txBody>
      </p:sp>
      <p:pic>
        <p:nvPicPr>
          <p:cNvPr id="25603" name="Picture 2"/>
          <p:cNvPicPr>
            <a:picLocks noGrp="1" noChangeAspect="1" noChangeArrowheads="1"/>
          </p:cNvPicPr>
          <p:nvPr>
            <p:ph sz="half" idx="2"/>
          </p:nvPr>
        </p:nvPicPr>
        <p:blipFill>
          <a:blip r:embed="rId2"/>
          <a:srcRect/>
          <a:stretch>
            <a:fillRect/>
          </a:stretch>
        </p:blipFill>
        <p:spPr>
          <a:xfrm>
            <a:off x="4648200" y="2946400"/>
            <a:ext cx="4038600" cy="23828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p:txBody>
          <a:bodyPr/>
          <a:lstStyle/>
          <a:p>
            <a:r>
              <a:rPr lang="en-US" smtClean="0"/>
              <a:t>Technology and Science</a:t>
            </a:r>
          </a:p>
        </p:txBody>
      </p:sp>
      <p:sp>
        <p:nvSpPr>
          <p:cNvPr id="19459" name="Rectangle 3"/>
          <p:cNvSpPr>
            <a:spLocks noGrp="1" noChangeArrowheads="1"/>
          </p:cNvSpPr>
          <p:nvPr>
            <p:ph type="body" sz="half" idx="1"/>
          </p:nvPr>
        </p:nvSpPr>
        <p:spPr>
          <a:xfrm>
            <a:off x="457200" y="1143000"/>
            <a:ext cx="8229600" cy="2643188"/>
          </a:xfrm>
        </p:spPr>
        <p:txBody>
          <a:bodyPr>
            <a:normAutofit fontScale="85000" lnSpcReduction="20000"/>
          </a:bodyPr>
          <a:lstStyle/>
          <a:p>
            <a:pPr marL="274320" indent="-274320" fontAlgn="auto">
              <a:spcAft>
                <a:spcPts val="0"/>
              </a:spcAft>
              <a:buClr>
                <a:schemeClr val="accent3"/>
              </a:buClr>
              <a:buFont typeface="Wingdings 2"/>
              <a:buChar char=""/>
              <a:defRPr/>
            </a:pPr>
            <a:endParaRPr lang="en-US" sz="3600" dirty="0" smtClean="0">
              <a:solidFill>
                <a:schemeClr val="hlink"/>
              </a:solidFill>
            </a:endParaRPr>
          </a:p>
          <a:p>
            <a:pPr marL="274320" indent="-274320" fontAlgn="auto">
              <a:spcAft>
                <a:spcPts val="0"/>
              </a:spcAft>
              <a:buClr>
                <a:schemeClr val="accent3"/>
              </a:buClr>
              <a:buFont typeface="Wingdings 2"/>
              <a:buChar char=""/>
              <a:defRPr/>
            </a:pPr>
            <a:r>
              <a:rPr lang="en-US" sz="3600" dirty="0" smtClean="0">
                <a:solidFill>
                  <a:srgbClr val="FFC000"/>
                </a:solidFill>
              </a:rPr>
              <a:t>Technology -the use of knowledge learned through science.</a:t>
            </a:r>
          </a:p>
          <a:p>
            <a:pPr marL="274320" indent="-274320" fontAlgn="auto">
              <a:spcAft>
                <a:spcPts val="0"/>
              </a:spcAft>
              <a:buClr>
                <a:schemeClr val="accent3"/>
              </a:buClr>
              <a:buFont typeface="Wingdings 2"/>
              <a:buChar char=""/>
              <a:defRPr/>
            </a:pPr>
            <a:endParaRPr lang="en-US" sz="3600" dirty="0" smtClean="0"/>
          </a:p>
          <a:p>
            <a:pPr marL="274320" indent="-274320" fontAlgn="auto">
              <a:spcAft>
                <a:spcPts val="0"/>
              </a:spcAft>
              <a:buClr>
                <a:schemeClr val="accent3"/>
              </a:buClr>
              <a:buFont typeface="Wingdings 2"/>
              <a:buChar char=""/>
              <a:defRPr/>
            </a:pPr>
            <a:r>
              <a:rPr lang="en-US" sz="3600" dirty="0" smtClean="0"/>
              <a:t>Technology and science depend on one another</a:t>
            </a:r>
          </a:p>
          <a:p>
            <a:pPr marL="274320" indent="-274320" fontAlgn="auto">
              <a:spcAft>
                <a:spcPts val="0"/>
              </a:spcAft>
              <a:buClr>
                <a:schemeClr val="accent3"/>
              </a:buClr>
              <a:buFont typeface="Wingdings" pitchFamily="2" charset="2"/>
              <a:buNone/>
              <a:defRPr/>
            </a:pPr>
            <a:endParaRPr lang="en-US" sz="3600" dirty="0" smtClean="0"/>
          </a:p>
        </p:txBody>
      </p:sp>
      <p:sp>
        <p:nvSpPr>
          <p:cNvPr id="26627" name="Rectangle 4"/>
          <p:cNvSpPr>
            <a:spLocks noGrp="1" noChangeArrowheads="1"/>
          </p:cNvSpPr>
          <p:nvPr>
            <p:ph sz="half" idx="2"/>
          </p:nvPr>
        </p:nvSpPr>
        <p:spPr>
          <a:xfrm>
            <a:off x="457200" y="4495800"/>
            <a:ext cx="8229600" cy="2133600"/>
          </a:xfrm>
        </p:spPr>
        <p:txBody>
          <a:bodyPr/>
          <a:lstStyle/>
          <a:p>
            <a:endParaRPr lang="en-US" sz="2800" smtClean="0"/>
          </a:p>
        </p:txBody>
      </p:sp>
      <p:pic>
        <p:nvPicPr>
          <p:cNvPr id="26628" name="Picture 6" descr="beakers"/>
          <p:cNvPicPr>
            <a:picLocks noChangeAspect="1" noChangeArrowheads="1"/>
          </p:cNvPicPr>
          <p:nvPr/>
        </p:nvPicPr>
        <p:blipFill>
          <a:blip r:embed="rId3"/>
          <a:srcRect/>
          <a:stretch>
            <a:fillRect/>
          </a:stretch>
        </p:blipFill>
        <p:spPr bwMode="auto">
          <a:xfrm>
            <a:off x="533400" y="4267200"/>
            <a:ext cx="7848600" cy="231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68</TotalTime>
  <Words>709</Words>
  <Application>Microsoft Office PowerPoint</Application>
  <PresentationFormat>On-screen Show (4:3)</PresentationFormat>
  <Paragraphs>147</Paragraphs>
  <Slides>30</Slides>
  <Notes>22</Notes>
  <HiddenSlides>0</HiddenSlides>
  <MMClips>2</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30</vt:i4>
      </vt:variant>
    </vt:vector>
  </HeadingPairs>
  <TitlesOfParts>
    <vt:vector size="42" baseType="lpstr">
      <vt:lpstr>Constantia</vt:lpstr>
      <vt:lpstr>Arial</vt:lpstr>
      <vt:lpstr>Calibri</vt:lpstr>
      <vt:lpstr>Wingdings 2</vt:lpstr>
      <vt:lpstr>Wingdings</vt:lpstr>
      <vt:lpstr>Flow</vt:lpstr>
      <vt:lpstr>Flow</vt:lpstr>
      <vt:lpstr>Flow</vt:lpstr>
      <vt:lpstr>Flow</vt:lpstr>
      <vt:lpstr>Flow</vt:lpstr>
      <vt:lpstr>Flow</vt:lpstr>
      <vt:lpstr>Flow</vt:lpstr>
      <vt:lpstr>Slide 1</vt:lpstr>
      <vt:lpstr>Earth Science Is:</vt:lpstr>
      <vt:lpstr>Racetrack Playa</vt:lpstr>
      <vt:lpstr>Branches of Earth Science:</vt:lpstr>
      <vt:lpstr>Slide 5</vt:lpstr>
      <vt:lpstr>Branches of Earth Science:</vt:lpstr>
      <vt:lpstr>Slide 7</vt:lpstr>
      <vt:lpstr>Slide 8</vt:lpstr>
      <vt:lpstr>Technology and Science</vt:lpstr>
      <vt:lpstr>Leonardo da Vinci</vt:lpstr>
      <vt:lpstr>Leonardo da Vinci</vt:lpstr>
      <vt:lpstr>Science and Technology</vt:lpstr>
      <vt:lpstr>Bionic Body Parts</vt:lpstr>
      <vt:lpstr>Scientific Law and Theories</vt:lpstr>
      <vt:lpstr>Law or Theory?</vt:lpstr>
      <vt:lpstr>Science</vt:lpstr>
      <vt:lpstr>Hypothesis</vt:lpstr>
      <vt:lpstr>Variable and Control</vt:lpstr>
      <vt:lpstr>Scientific Method</vt:lpstr>
      <vt:lpstr>Scientific Method</vt:lpstr>
      <vt:lpstr>Slide 21</vt:lpstr>
      <vt:lpstr>Scientific Method</vt:lpstr>
      <vt:lpstr>Scientific Method</vt:lpstr>
      <vt:lpstr>Scientific Method</vt:lpstr>
      <vt:lpstr>Scientific Method</vt:lpstr>
      <vt:lpstr>Scientific Method</vt:lpstr>
      <vt:lpstr>Scientific Method</vt:lpstr>
      <vt:lpstr>Scientific Method</vt:lpstr>
      <vt:lpstr>Scientific Method</vt:lpstr>
      <vt:lpstr>The Scientific Method</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dc:creator>
  <cp:lastModifiedBy>MCS</cp:lastModifiedBy>
  <cp:revision>12</cp:revision>
  <dcterms:created xsi:type="dcterms:W3CDTF">2012-06-17T02:16:26Z</dcterms:created>
  <dcterms:modified xsi:type="dcterms:W3CDTF">2013-09-06T12:16:38Z</dcterms:modified>
</cp:coreProperties>
</file>