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80" r:id="rId12"/>
    <p:sldId id="270" r:id="rId13"/>
    <p:sldId id="266" r:id="rId14"/>
    <p:sldId id="271" r:id="rId15"/>
    <p:sldId id="274" r:id="rId16"/>
    <p:sldId id="276" r:id="rId17"/>
    <p:sldId id="281" r:id="rId18"/>
    <p:sldId id="277" r:id="rId19"/>
    <p:sldId id="278" r:id="rId20"/>
    <p:sldId id="282" r:id="rId21"/>
    <p:sldId id="283" r:id="rId2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BC16-C3AC-4D68-B58D-B3007C9EA1C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7DA9-181F-4675-A9AA-7087FC6C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2EFD-772C-48FD-952B-DEB593DC331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4C5EA-AC47-4D54-8D78-3FEB77E7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35B6FB-FD56-4612-A3CA-E769B09E600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67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533649-7392-4BB9-A938-5CB9CA86228E}" type="slidenum">
              <a:rPr lang="en-US" altLang="en-US" smtClean="0">
                <a:latin typeface="Tahoma" panose="020B0604030504040204" pitchFamily="34" charset="0"/>
              </a:rPr>
              <a:pPr/>
              <a:t>10</a:t>
            </a:fld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3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252E6A-5BC2-4348-8D0A-FD879054E40E}" type="slidenum">
              <a:rPr lang="en-US" altLang="en-US" smtClean="0">
                <a:latin typeface="Tahoma" panose="020B0604030504040204" pitchFamily="34" charset="0"/>
              </a:rPr>
              <a:pPr/>
              <a:t>12</a:t>
            </a:fld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9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46FFB6-73A7-434D-9769-026BB9BCB576}" type="slidenum">
              <a:rPr lang="en-US" altLang="en-US" smtClean="0">
                <a:latin typeface="Tahoma" panose="020B0604030504040204" pitchFamily="34" charset="0"/>
              </a:rPr>
              <a:pPr/>
              <a:t>14</a:t>
            </a:fld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8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EB625-6C5D-4A24-989C-009E85EBA675}" type="slidenum">
              <a:rPr lang="en-US" altLang="en-US" smtClean="0">
                <a:latin typeface="Tahoma" panose="020B0604030504040204" pitchFamily="34" charset="0"/>
              </a:rPr>
              <a:pPr/>
              <a:t>15</a:t>
            </a:fld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6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9BD920-F2FE-42D5-878E-5AF2102116DA}" type="slidenum">
              <a:rPr lang="en-US" altLang="en-US" smtClean="0">
                <a:latin typeface="Tahoma" panose="020B0604030504040204" pitchFamily="34" charset="0"/>
              </a:rPr>
              <a:pPr/>
              <a:t>16</a:t>
            </a:fld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3BDF-BBD0-47AC-BA22-13BDF6EA8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90776" y="1447800"/>
            <a:ext cx="6619875" cy="33289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Electrons and </a:t>
            </a:r>
            <a:br>
              <a:rPr lang="en-US" altLang="en-US" dirty="0" smtClean="0"/>
            </a:br>
            <a:r>
              <a:rPr lang="en-US" altLang="en-US" dirty="0" smtClean="0"/>
              <a:t>Energy Levels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90776" y="4776788"/>
            <a:ext cx="6619875" cy="862012"/>
          </a:xfrm>
        </p:spPr>
        <p:txBody>
          <a:bodyPr rtlCol="0">
            <a:norm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 dirty="0" smtClean="0"/>
              <a:t>8-1</a:t>
            </a:r>
          </a:p>
        </p:txBody>
      </p:sp>
    </p:spTree>
    <p:extLst>
      <p:ext uri="{BB962C8B-B14F-4D97-AF65-F5344CB8AC3E}">
        <p14:creationId xmlns:p14="http://schemas.microsoft.com/office/powerpoint/2010/main" val="26046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5" descr="Image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2333" y="2772177"/>
            <a:ext cx="5384800" cy="45339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electron energy levels like mag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0"/>
            <a:ext cx="11383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4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Energy Level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191000" cy="41148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1</a:t>
            </a:r>
            <a:r>
              <a:rPr lang="en-US" altLang="en-US" baseline="30000" dirty="0">
                <a:solidFill>
                  <a:schemeClr val="tx1"/>
                </a:solidFill>
              </a:rPr>
              <a:t>st</a:t>
            </a:r>
            <a:r>
              <a:rPr lang="en-US" altLang="en-US" dirty="0">
                <a:solidFill>
                  <a:schemeClr val="tx1"/>
                </a:solidFill>
              </a:rPr>
              <a:t> level – 2 electrons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2</a:t>
            </a:r>
            <a:r>
              <a:rPr lang="en-US" altLang="en-US" baseline="30000" dirty="0">
                <a:solidFill>
                  <a:schemeClr val="tx1"/>
                </a:solidFill>
              </a:rPr>
              <a:t>nd</a:t>
            </a:r>
            <a:r>
              <a:rPr lang="en-US" altLang="en-US" dirty="0">
                <a:solidFill>
                  <a:schemeClr val="tx1"/>
                </a:solidFill>
              </a:rPr>
              <a:t> level – 8 electrons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3</a:t>
            </a:r>
            <a:r>
              <a:rPr lang="en-US" altLang="en-US" baseline="30000" dirty="0">
                <a:solidFill>
                  <a:schemeClr val="tx1"/>
                </a:solidFill>
              </a:rPr>
              <a:t>rd</a:t>
            </a:r>
            <a:r>
              <a:rPr lang="en-US" altLang="en-US" dirty="0">
                <a:solidFill>
                  <a:schemeClr val="tx1"/>
                </a:solidFill>
              </a:rPr>
              <a:t> level – 18 electrons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4</a:t>
            </a:r>
            <a:r>
              <a:rPr lang="en-US" altLang="en-US" baseline="30000" dirty="0">
                <a:solidFill>
                  <a:schemeClr val="tx1"/>
                </a:solidFill>
              </a:rPr>
              <a:t>th</a:t>
            </a:r>
            <a:r>
              <a:rPr lang="en-US" altLang="en-US" dirty="0">
                <a:solidFill>
                  <a:schemeClr val="tx1"/>
                </a:solidFill>
              </a:rPr>
              <a:t> level – 32 electrons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7" name="Picture 7" descr="ca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38862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Electrons and Bonding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Outer electrons can be easily  attracted to the nucleus of other atoms.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23554" name="Picture 2" descr="Image result for electrons and bon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540245"/>
            <a:ext cx="5384800" cy="26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5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4" descr="im35-energy leve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81534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31494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Valence Electrons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Valence Electrons – </a:t>
            </a:r>
            <a:r>
              <a:rPr lang="en-US" altLang="en-US" dirty="0" smtClean="0">
                <a:solidFill>
                  <a:srgbClr val="FFC000"/>
                </a:solidFill>
              </a:rPr>
              <a:t>outermost electrons of an atom</a:t>
            </a:r>
          </a:p>
          <a:p>
            <a:pPr lvl="1"/>
            <a:r>
              <a:rPr lang="en-US" altLang="en-US" dirty="0" smtClean="0">
                <a:solidFill>
                  <a:srgbClr val="FFC000"/>
                </a:solidFill>
              </a:rPr>
              <a:t>Participates in bonding 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9" name="Picture 8" descr="va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2244143"/>
            <a:ext cx="5417943" cy="325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Image result for valence electr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554411"/>
            <a:ext cx="3333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4" name="Picture 5" descr="ptabl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valence elect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6" y="530102"/>
            <a:ext cx="10143280" cy="57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5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Dot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743662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Model that show valence electrons on an atoms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4.bp.blogspot.com/-qX83xOeTjIE/UGpRxjN4g2I/AAAAAAAAAE4/DRj_J8Xj8VQ/s1600/electron+dot+diagrams+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04" y="2029753"/>
            <a:ext cx="6528636" cy="38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>
          <a:xfrm>
            <a:off x="5765801" y="2055814"/>
            <a:ext cx="3298825" cy="42005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6" name="Picture 2" descr="Image result for electron dot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9" y="365125"/>
            <a:ext cx="10566422" cy="62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Periods and Groups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60576"/>
            <a:ext cx="3336234" cy="41957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C000"/>
                </a:solidFill>
              </a:rPr>
              <a:t>Periods – rows</a:t>
            </a:r>
          </a:p>
          <a:p>
            <a:pPr eaLnBrk="1" hangingPunct="1"/>
            <a:endParaRPr lang="en-US" altLang="en-US" sz="3200" dirty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rgbClr val="FFC000"/>
                </a:solidFill>
              </a:rPr>
              <a:t>Groups – Columns</a:t>
            </a:r>
          </a:p>
          <a:p>
            <a:pPr lvl="1" eaLnBrk="1" hangingPunct="1"/>
            <a:r>
              <a:rPr lang="en-US" altLang="en-US" dirty="0" smtClean="0">
                <a:solidFill>
                  <a:srgbClr val="FFC000"/>
                </a:solidFill>
              </a:rPr>
              <a:t>Similar chemical properties</a:t>
            </a:r>
          </a:p>
        </p:txBody>
      </p:sp>
      <p:pic>
        <p:nvPicPr>
          <p:cNvPr id="9224" name="Picture 8" descr="Image result for periods and grou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54" y="1914801"/>
            <a:ext cx="5945737" cy="44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7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Group 18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Chemically stable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Don’t react or form bonds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8 valence electrons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noble g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6" y="1987709"/>
            <a:ext cx="5033962" cy="40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vs Unstable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Unstable = unpaired electrons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Atoms become more stable after forming bonds</a:t>
            </a:r>
          </a:p>
          <a:p>
            <a:endParaRPr lang="en-US" dirty="0"/>
          </a:p>
          <a:p>
            <a:r>
              <a:rPr lang="en-US" dirty="0" smtClean="0"/>
              <a:t>Atoms with less than 8 valence electrons will bond to become more stable</a:t>
            </a:r>
            <a:endParaRPr lang="en-US" dirty="0"/>
          </a:p>
        </p:txBody>
      </p:sp>
      <p:pic>
        <p:nvPicPr>
          <p:cNvPr id="5" name="Picture 2" descr="Image result for electron dot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70" y="2111895"/>
            <a:ext cx="5503276" cy="32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Image result for periods and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228601"/>
            <a:ext cx="10642420" cy="60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 Regions of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313043" cy="41148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en-US" sz="3600" dirty="0">
                <a:solidFill>
                  <a:srgbClr val="FFC000"/>
                </a:solidFill>
              </a:rPr>
              <a:t>Metals – Shiny and conducts heat and electricity</a:t>
            </a:r>
          </a:p>
        </p:txBody>
      </p:sp>
      <p:pic>
        <p:nvPicPr>
          <p:cNvPr id="10246" name="Picture 6" descr="Image result for metals nonmetals metalloids periodic 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74" y="1981200"/>
            <a:ext cx="731520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 Regions of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2862470" cy="41148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en-US" sz="2800" dirty="0">
                <a:solidFill>
                  <a:srgbClr val="FFC000"/>
                </a:solidFill>
              </a:rPr>
              <a:t>Nonmetals – Don’t conduct heat or electricity</a:t>
            </a:r>
          </a:p>
        </p:txBody>
      </p:sp>
      <p:pic>
        <p:nvPicPr>
          <p:cNvPr id="11270" name="Picture 6" descr="Image result for metals nonmetals metalloids periodic 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52" y="1808922"/>
            <a:ext cx="7833509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 Regions of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1521" y="1981200"/>
            <a:ext cx="3103809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Semiconductors </a:t>
            </a:r>
            <a:r>
              <a:rPr lang="en-US" altLang="en-US" dirty="0">
                <a:solidFill>
                  <a:srgbClr val="FFC000"/>
                </a:solidFill>
              </a:rPr>
              <a:t>–conducts heat and electricity but not as well as a metal</a:t>
            </a:r>
          </a:p>
        </p:txBody>
      </p:sp>
      <p:pic>
        <p:nvPicPr>
          <p:cNvPr id="5" name="Picture 6" descr="Image result for metals nonmetals metalloids periodic 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19" y="1760246"/>
            <a:ext cx="7356937" cy="41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Bond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Force that holds two or more atoms together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Compounds make up most of the matter around us</a:t>
            </a:r>
          </a:p>
        </p:txBody>
      </p:sp>
      <p:pic>
        <p:nvPicPr>
          <p:cNvPr id="26626" name="Picture 2" descr="Image result for chemical bo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59" y="1417638"/>
            <a:ext cx="5469964" cy="45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8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Compound?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1521" y="1981200"/>
            <a:ext cx="3284113" cy="4114800"/>
          </a:xfrm>
        </p:spPr>
        <p:txBody>
          <a:bodyPr/>
          <a:lstStyle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rgbClr val="FFC000"/>
                </a:solidFill>
              </a:rPr>
              <a:t>Compound – when 2 or more elements combine</a:t>
            </a:r>
          </a:p>
          <a:p>
            <a:pPr eaLnBrk="1" hangingPunct="1"/>
            <a:endParaRPr lang="en-US" altLang="en-US" sz="2400" dirty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400" dirty="0"/>
              <a:t>New properties</a:t>
            </a:r>
          </a:p>
          <a:p>
            <a:pPr lvl="1" eaLnBrk="1" hangingPunct="1"/>
            <a:r>
              <a:rPr lang="en-US" altLang="en-US" sz="2000" dirty="0" err="1"/>
              <a:t>NaCl</a:t>
            </a:r>
            <a:r>
              <a:rPr lang="en-US" altLang="en-US" sz="2000" dirty="0"/>
              <a:t> (Table Salt)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14341" name="Picture 8" descr="S154_1_02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09800"/>
            <a:ext cx="5610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Electrons and Energy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Energy levels – areas where electrons are found around the nucleus</a:t>
            </a:r>
            <a:endParaRPr lang="en-US" altLang="en-US" dirty="0">
              <a:solidFill>
                <a:srgbClr val="FFC000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Close to nucleus – least energy</a:t>
            </a:r>
          </a:p>
          <a:p>
            <a:pPr eaLnBrk="1" hangingPunct="1"/>
            <a:r>
              <a:rPr lang="en-US" altLang="en-US" dirty="0" smtClean="0">
                <a:solidFill>
                  <a:srgbClr val="FFC000"/>
                </a:solidFill>
              </a:rPr>
              <a:t>Far from nucleus – most energy</a:t>
            </a:r>
          </a:p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</p:txBody>
      </p:sp>
      <p:pic>
        <p:nvPicPr>
          <p:cNvPr id="24578" name="Picture 2" descr="Image result for electron energy leve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65" y="1600200"/>
            <a:ext cx="476327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1301</TotalTime>
  <Words>230</Words>
  <Application>Microsoft Office PowerPoint</Application>
  <PresentationFormat>Widescreen</PresentationFormat>
  <Paragraphs>71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Tahoma</vt:lpstr>
      <vt:lpstr>Depth</vt:lpstr>
      <vt:lpstr>Electrons and  Energy Levels</vt:lpstr>
      <vt:lpstr>Periods and Groups</vt:lpstr>
      <vt:lpstr>PowerPoint Presentation</vt:lpstr>
      <vt:lpstr>Three Regions of Elements</vt:lpstr>
      <vt:lpstr>Three Regions of Elements</vt:lpstr>
      <vt:lpstr>Three Regions of Elements</vt:lpstr>
      <vt:lpstr>Chemical Bond</vt:lpstr>
      <vt:lpstr>What is a Compound?</vt:lpstr>
      <vt:lpstr>Electrons and Energy</vt:lpstr>
      <vt:lpstr>PowerPoint Presentation</vt:lpstr>
      <vt:lpstr>PowerPoint Presentation</vt:lpstr>
      <vt:lpstr>Electron Energy Level</vt:lpstr>
      <vt:lpstr>Electrons and Bonding</vt:lpstr>
      <vt:lpstr>PowerPoint Presentation</vt:lpstr>
      <vt:lpstr>Valence Electrons</vt:lpstr>
      <vt:lpstr>PowerPoint Presentation</vt:lpstr>
      <vt:lpstr>PowerPoint Presentation</vt:lpstr>
      <vt:lpstr>Electron Dot Diagram</vt:lpstr>
      <vt:lpstr>PowerPoint Presentation</vt:lpstr>
      <vt:lpstr>Noble Gases</vt:lpstr>
      <vt:lpstr>Stable vs Unstable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 and  Energy Levels</dc:title>
  <dc:creator>Beth Meyers</dc:creator>
  <cp:lastModifiedBy>Nick Meyers</cp:lastModifiedBy>
  <cp:revision>5</cp:revision>
  <cp:lastPrinted>2019-01-08T15:20:19Z</cp:lastPrinted>
  <dcterms:created xsi:type="dcterms:W3CDTF">2019-01-06T19:18:09Z</dcterms:created>
  <dcterms:modified xsi:type="dcterms:W3CDTF">2019-01-08T17:08:14Z</dcterms:modified>
</cp:coreProperties>
</file>