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4" r:id="rId4"/>
    <p:sldId id="265" r:id="rId5"/>
    <p:sldId id="258" r:id="rId6"/>
    <p:sldId id="266" r:id="rId7"/>
    <p:sldId id="267" r:id="rId8"/>
    <p:sldId id="268" r:id="rId9"/>
    <p:sldId id="259" r:id="rId10"/>
    <p:sldId id="269" r:id="rId11"/>
    <p:sldId id="270" r:id="rId12"/>
    <p:sldId id="260" r:id="rId13"/>
    <p:sldId id="262" r:id="rId14"/>
    <p:sldId id="271" r:id="rId15"/>
    <p:sldId id="263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12/11/2019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12/11/2019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12/11/2019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12/11/2019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12/11/2019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12/11/2019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12/11/2019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12/11/2019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12/11/2019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12/11/2019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Sparta and Athens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7-2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980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56091"/>
            <a:ext cx="4396339" cy="4200247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Assembly</a:t>
            </a:r>
          </a:p>
          <a:p>
            <a:pPr lvl="1"/>
            <a:r>
              <a:rPr lang="en-US" dirty="0" smtClean="0"/>
              <a:t>Decisions on war</a:t>
            </a:r>
          </a:p>
          <a:p>
            <a:pPr lvl="1"/>
            <a:r>
              <a:rPr lang="en-US" dirty="0" smtClean="0">
                <a:solidFill>
                  <a:srgbClr val="FFC000"/>
                </a:solidFill>
              </a:rPr>
              <a:t>All </a:t>
            </a:r>
            <a:r>
              <a:rPr lang="en-US" dirty="0" smtClean="0">
                <a:solidFill>
                  <a:srgbClr val="FFC000"/>
                </a:solidFill>
              </a:rPr>
              <a:t>male </a:t>
            </a:r>
            <a:r>
              <a:rPr lang="en-US" dirty="0" smtClean="0">
                <a:solidFill>
                  <a:srgbClr val="FFC000"/>
                </a:solidFill>
              </a:rPr>
              <a:t>citizens over 30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C000"/>
                </a:solidFill>
              </a:rPr>
              <a:t>Council of Elders</a:t>
            </a:r>
          </a:p>
          <a:p>
            <a:pPr lvl="1"/>
            <a:r>
              <a:rPr lang="en-US" dirty="0" smtClean="0"/>
              <a:t>More power</a:t>
            </a:r>
          </a:p>
          <a:p>
            <a:pPr lvl="1"/>
            <a:r>
              <a:rPr lang="en-US" dirty="0" smtClean="0"/>
              <a:t>Judges – executions and exile</a:t>
            </a:r>
          </a:p>
          <a:p>
            <a:pPr lvl="1"/>
            <a:r>
              <a:rPr lang="en-US" dirty="0" smtClean="0">
                <a:solidFill>
                  <a:srgbClr val="FFC000"/>
                </a:solidFill>
              </a:rPr>
              <a:t>Elected 5 </a:t>
            </a:r>
            <a:r>
              <a:rPr lang="en-US" dirty="0" err="1" smtClean="0">
                <a:solidFill>
                  <a:srgbClr val="FFC000"/>
                </a:solidFill>
              </a:rPr>
              <a:t>ephors</a:t>
            </a:r>
            <a:r>
              <a:rPr lang="en-US" dirty="0" smtClean="0">
                <a:solidFill>
                  <a:srgbClr val="FFC000"/>
                </a:solidFill>
              </a:rPr>
              <a:t> – laws and taxes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9218" name="Picture 2" descr="Image result for ancient greece spartan government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979" y="1545466"/>
            <a:ext cx="3957855" cy="4041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7456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Strict government created stability</a:t>
            </a:r>
          </a:p>
          <a:p>
            <a:endParaRPr lang="en-US" dirty="0"/>
          </a:p>
          <a:p>
            <a:r>
              <a:rPr lang="en-US" dirty="0" smtClean="0"/>
              <a:t>Discouraged free thinking and new ideas</a:t>
            </a:r>
          </a:p>
          <a:p>
            <a:endParaRPr lang="en-US" dirty="0"/>
          </a:p>
          <a:p>
            <a:r>
              <a:rPr lang="en-US" dirty="0" smtClean="0"/>
              <a:t>Prevented travel except for military reasons</a:t>
            </a:r>
          </a:p>
          <a:p>
            <a:endParaRPr lang="en-US" dirty="0"/>
          </a:p>
          <a:p>
            <a:r>
              <a:rPr lang="en-US" dirty="0" smtClean="0"/>
              <a:t>Discouraged literature and the arts</a:t>
            </a:r>
            <a:endParaRPr lang="en-US" dirty="0"/>
          </a:p>
        </p:txBody>
      </p:sp>
      <p:pic>
        <p:nvPicPr>
          <p:cNvPr id="10242" name="Picture 2" descr="Image result for ancient greece spartan government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9358" y="1751527"/>
            <a:ext cx="5909364" cy="4156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5259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Athens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Descendants of </a:t>
            </a:r>
            <a:r>
              <a:rPr lang="en-US" dirty="0" err="1" smtClean="0">
                <a:solidFill>
                  <a:srgbClr val="FFC000"/>
                </a:solidFill>
              </a:rPr>
              <a:t>Mycenaeans</a:t>
            </a:r>
            <a:endParaRPr lang="en-US" dirty="0" smtClean="0">
              <a:solidFill>
                <a:srgbClr val="FFC000"/>
              </a:solidFill>
            </a:endParaRPr>
          </a:p>
          <a:p>
            <a:endParaRPr lang="en-US" dirty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More well-rounded education</a:t>
            </a:r>
          </a:p>
          <a:p>
            <a:endParaRPr lang="en-US" dirty="0"/>
          </a:p>
          <a:p>
            <a:r>
              <a:rPr lang="en-US" dirty="0" smtClean="0"/>
              <a:t>School was done at 18</a:t>
            </a:r>
          </a:p>
          <a:p>
            <a:pPr lvl="1"/>
            <a:r>
              <a:rPr lang="en-US" dirty="0" smtClean="0"/>
              <a:t>Expected to take a role in public affairs</a:t>
            </a:r>
          </a:p>
          <a:p>
            <a:endParaRPr lang="en-US" dirty="0"/>
          </a:p>
          <a:p>
            <a:r>
              <a:rPr lang="en-US" dirty="0" smtClean="0"/>
              <a:t>Girls we educated at home</a:t>
            </a:r>
          </a:p>
          <a:p>
            <a:pPr lvl="1"/>
            <a:r>
              <a:rPr lang="en-US" dirty="0" smtClean="0"/>
              <a:t>Household duties</a:t>
            </a:r>
            <a:endParaRPr lang="en-US" dirty="0"/>
          </a:p>
        </p:txBody>
      </p:sp>
      <p:pic>
        <p:nvPicPr>
          <p:cNvPr id="5" name="Picture 2" descr="Image result for ancient greece spart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0130" y="1423439"/>
            <a:ext cx="4510545" cy="4180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364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Reforms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Tensions between nobles and farmers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C000"/>
                </a:solidFill>
              </a:rPr>
              <a:t>Solon – </a:t>
            </a:r>
            <a:r>
              <a:rPr lang="en-US" dirty="0" smtClean="0">
                <a:solidFill>
                  <a:srgbClr val="FFC000"/>
                </a:solidFill>
              </a:rPr>
              <a:t>respected by nobles and commoners</a:t>
            </a:r>
            <a:endParaRPr lang="en-US" dirty="0" smtClean="0">
              <a:solidFill>
                <a:srgbClr val="FFC000"/>
              </a:solidFill>
            </a:endParaRPr>
          </a:p>
          <a:p>
            <a:pPr lvl="1"/>
            <a:r>
              <a:rPr lang="en-US" dirty="0" smtClean="0">
                <a:solidFill>
                  <a:srgbClr val="FFC000"/>
                </a:solidFill>
              </a:rPr>
              <a:t>Helped to ease tensions</a:t>
            </a:r>
          </a:p>
          <a:p>
            <a:pPr lvl="1"/>
            <a:r>
              <a:rPr lang="en-US" dirty="0" smtClean="0"/>
              <a:t>Ended farmers’ debt</a:t>
            </a:r>
          </a:p>
          <a:p>
            <a:pPr lvl="1"/>
            <a:r>
              <a:rPr lang="en-US" dirty="0" smtClean="0"/>
              <a:t>Opened assembly to all male citizens</a:t>
            </a:r>
          </a:p>
          <a:p>
            <a:pPr lvl="1"/>
            <a:r>
              <a:rPr lang="en-US" dirty="0" smtClean="0"/>
              <a:t>Wealthy citizens didn’t care for him</a:t>
            </a:r>
            <a:endParaRPr lang="en-US" dirty="0"/>
          </a:p>
        </p:txBody>
      </p:sp>
      <p:pic>
        <p:nvPicPr>
          <p:cNvPr id="11266" name="Picture 2" descr="Image result for ancient greece athens Solon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560" y="973988"/>
            <a:ext cx="3489899" cy="5187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5900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Peisistratus – tyrant with more reforms (changes)</a:t>
            </a:r>
          </a:p>
          <a:p>
            <a:endParaRPr lang="en-US" dirty="0"/>
          </a:p>
          <a:p>
            <a:r>
              <a:rPr lang="en-US" dirty="0" smtClean="0"/>
              <a:t>Divided large estate among farmers with no land</a:t>
            </a:r>
          </a:p>
          <a:p>
            <a:r>
              <a:rPr lang="en-US" dirty="0" smtClean="0"/>
              <a:t>Loans for farmers</a:t>
            </a:r>
          </a:p>
          <a:p>
            <a:r>
              <a:rPr lang="en-US" dirty="0" smtClean="0"/>
              <a:t>Citizenship for those with no land</a:t>
            </a:r>
          </a:p>
          <a:p>
            <a:r>
              <a:rPr lang="en-US" dirty="0" smtClean="0"/>
              <a:t>Hired poor to build temples</a:t>
            </a:r>
            <a:endParaRPr lang="en-US" dirty="0"/>
          </a:p>
        </p:txBody>
      </p:sp>
      <p:pic>
        <p:nvPicPr>
          <p:cNvPr id="13314" name="Picture 2" descr="Image result for ancient greece athens Peisistratu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614" y="1584102"/>
            <a:ext cx="5195277" cy="4502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5264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Democracy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Cleisthenes – made the assembly the main governing body</a:t>
            </a:r>
          </a:p>
          <a:p>
            <a:endParaRPr lang="en-US" dirty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New council of 500 citizens</a:t>
            </a:r>
          </a:p>
          <a:p>
            <a:endParaRPr lang="en-US" dirty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Lottery each year to pick citizens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4338" name="Picture 2" descr="Image result for ancient greece athens Cleisthene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1960" y="870957"/>
            <a:ext cx="4597353" cy="5254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1712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Political Changes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Farmers grew to resent nobles</a:t>
            </a:r>
          </a:p>
          <a:p>
            <a:endParaRPr lang="en-US" dirty="0"/>
          </a:p>
          <a:p>
            <a:r>
              <a:rPr lang="en-US" dirty="0" smtClean="0"/>
              <a:t>Farmers borrowed money from nobles to buy land</a:t>
            </a:r>
          </a:p>
          <a:p>
            <a:endParaRPr lang="en-US" dirty="0"/>
          </a:p>
          <a:p>
            <a:r>
              <a:rPr lang="en-US" dirty="0" smtClean="0"/>
              <a:t>If unable to pay loans – land was taken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Image result for ancient greece farmer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2754" y="2253456"/>
            <a:ext cx="5332374" cy="3554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300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1370" y="1506829"/>
            <a:ext cx="4688282" cy="4749510"/>
          </a:xfrm>
        </p:spPr>
        <p:txBody>
          <a:bodyPr>
            <a:normAutofit/>
          </a:bodyPr>
          <a:lstStyle/>
          <a:p>
            <a:r>
              <a:rPr lang="en-US" dirty="0" smtClean="0"/>
              <a:t>Merchants and artisans wanted reform</a:t>
            </a:r>
            <a:endParaRPr lang="en-US" dirty="0"/>
          </a:p>
          <a:p>
            <a:pPr lvl="1"/>
            <a:r>
              <a:rPr lang="en-US" dirty="0" smtClean="0"/>
              <a:t>They did not own land so no citizenship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C000"/>
                </a:solidFill>
              </a:rPr>
              <a:t>Tyrant – someone who seizes power and rules with total authority</a:t>
            </a:r>
          </a:p>
          <a:p>
            <a:pPr lvl="1"/>
            <a:r>
              <a:rPr lang="en-US" dirty="0" smtClean="0">
                <a:solidFill>
                  <a:srgbClr val="FFC000"/>
                </a:solidFill>
              </a:rPr>
              <a:t>Most ruled fairly</a:t>
            </a:r>
          </a:p>
          <a:p>
            <a:endParaRPr lang="en-US" dirty="0"/>
          </a:p>
          <a:p>
            <a:r>
              <a:rPr lang="en-US" dirty="0" smtClean="0"/>
              <a:t>Tyranny –  ruled by a cruel person</a:t>
            </a:r>
          </a:p>
          <a:p>
            <a:pPr lvl="1"/>
            <a:r>
              <a:rPr lang="en-US" dirty="0" smtClean="0"/>
              <a:t>Few</a:t>
            </a:r>
          </a:p>
          <a:p>
            <a:endParaRPr lang="en-US" dirty="0"/>
          </a:p>
        </p:txBody>
      </p:sp>
      <p:pic>
        <p:nvPicPr>
          <p:cNvPr id="2050" name="Picture 2" descr="Image result for ancient greece tyrant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349" y="1258518"/>
            <a:ext cx="5562876" cy="5019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8670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1287887"/>
            <a:ext cx="4396339" cy="4968451"/>
          </a:xfrm>
        </p:spPr>
        <p:txBody>
          <a:bodyPr/>
          <a:lstStyle/>
          <a:p>
            <a:r>
              <a:rPr lang="en-US" dirty="0" smtClean="0"/>
              <a:t>Common people as well as hoplites supported tyrants</a:t>
            </a:r>
          </a:p>
          <a:p>
            <a:endParaRPr lang="en-US" dirty="0"/>
          </a:p>
          <a:p>
            <a:r>
              <a:rPr lang="en-US" dirty="0" smtClean="0"/>
              <a:t>Most wanted a government that was not ruled by one person but by the citizens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C000"/>
                </a:solidFill>
              </a:rPr>
              <a:t>Oligarchy – a wealthy few held power over the citizens</a:t>
            </a:r>
          </a:p>
          <a:p>
            <a:endParaRPr lang="en-US" dirty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Democracy – all citizens share in running the governments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3074" name="Picture 2" descr="Image result for ancient greece oligarchy vs democracy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7690" y="452718"/>
            <a:ext cx="4423528" cy="6047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8921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Sparta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Descendants of the Dorians</a:t>
            </a:r>
          </a:p>
          <a:p>
            <a:pPr lvl="1"/>
            <a:r>
              <a:rPr lang="en-US" dirty="0" smtClean="0"/>
              <a:t>Invaded Greece during Dark Ages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C000"/>
                </a:solidFill>
              </a:rPr>
              <a:t>No oversea colonies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Enslaved neighboring city-states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C000"/>
                </a:solidFill>
              </a:rPr>
              <a:t>Helots – enslaved laborers</a:t>
            </a:r>
          </a:p>
          <a:p>
            <a:pPr lvl="1"/>
            <a:r>
              <a:rPr lang="en-US" dirty="0" smtClean="0"/>
              <a:t>Agriculture</a:t>
            </a:r>
          </a:p>
          <a:p>
            <a:pPr lvl="1"/>
            <a:r>
              <a:rPr lang="en-US" dirty="0" smtClean="0"/>
              <a:t>“capture”</a:t>
            </a:r>
            <a:endParaRPr lang="en-US" dirty="0"/>
          </a:p>
        </p:txBody>
      </p:sp>
      <p:pic>
        <p:nvPicPr>
          <p:cNvPr id="4098" name="Picture 2" descr="Image result for ancient greece spart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950" y="1565107"/>
            <a:ext cx="4634288" cy="4294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3003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Sparta’s Military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Helot’s revolted but lost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C000"/>
                </a:solidFill>
              </a:rPr>
              <a:t>Created a military society</a:t>
            </a:r>
          </a:p>
          <a:p>
            <a:pPr lvl="1"/>
            <a:r>
              <a:rPr lang="en-US" dirty="0" smtClean="0"/>
              <a:t>More obedient and loyal society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C000"/>
                </a:solidFill>
              </a:rPr>
              <a:t>Boys left at 7 to train</a:t>
            </a:r>
          </a:p>
          <a:p>
            <a:pPr lvl="1"/>
            <a:r>
              <a:rPr lang="en-US" dirty="0" smtClean="0"/>
              <a:t>Read, write, weapon use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C000"/>
                </a:solidFill>
              </a:rPr>
              <a:t>Treated harshly</a:t>
            </a:r>
          </a:p>
          <a:p>
            <a:pPr lvl="1"/>
            <a:r>
              <a:rPr lang="en-US" dirty="0" smtClean="0"/>
              <a:t>Help in battle</a:t>
            </a:r>
          </a:p>
        </p:txBody>
      </p:sp>
      <p:pic>
        <p:nvPicPr>
          <p:cNvPr id="5122" name="Picture 2" descr="Image result for ancient greece spartan military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3741" y="1651116"/>
            <a:ext cx="6482174" cy="4273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6380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Men joined army at 20</a:t>
            </a:r>
          </a:p>
          <a:p>
            <a:endParaRPr lang="en-US" dirty="0"/>
          </a:p>
          <a:p>
            <a:r>
              <a:rPr lang="en-US" dirty="0" smtClean="0"/>
              <a:t>Could marry but had to live in barracks</a:t>
            </a:r>
          </a:p>
          <a:p>
            <a:endParaRPr lang="en-US" dirty="0"/>
          </a:p>
          <a:p>
            <a:r>
              <a:rPr lang="en-US" dirty="0" smtClean="0"/>
              <a:t>Could live at home after age 30</a:t>
            </a:r>
          </a:p>
          <a:p>
            <a:endParaRPr lang="en-US" dirty="0"/>
          </a:p>
          <a:p>
            <a:r>
              <a:rPr lang="en-US" dirty="0" smtClean="0"/>
              <a:t>Retired at </a:t>
            </a:r>
            <a:r>
              <a:rPr lang="en-US" dirty="0" smtClean="0"/>
              <a:t>60</a:t>
            </a:r>
          </a:p>
          <a:p>
            <a:endParaRPr lang="en-US" dirty="0"/>
          </a:p>
          <a:p>
            <a:r>
              <a:rPr lang="en-US" dirty="0" err="1" smtClean="0"/>
              <a:t>Youtube</a:t>
            </a:r>
            <a:r>
              <a:rPr lang="en-US" dirty="0" smtClean="0"/>
              <a:t> – Spartans Hardcore Soldiers</a:t>
            </a:r>
            <a:endParaRPr lang="en-US" dirty="0"/>
          </a:p>
        </p:txBody>
      </p:sp>
      <p:pic>
        <p:nvPicPr>
          <p:cNvPr id="6146" name="Picture 2" descr="Image result for ancient greece spartan military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605" y="2304009"/>
            <a:ext cx="6039748" cy="3401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5931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Spartan Women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More freedoms</a:t>
            </a:r>
          </a:p>
          <a:p>
            <a:pPr lvl="1"/>
            <a:r>
              <a:rPr lang="en-US" dirty="0" smtClean="0"/>
              <a:t>Own property</a:t>
            </a:r>
          </a:p>
          <a:p>
            <a:pPr lvl="1"/>
            <a:r>
              <a:rPr lang="en-US" dirty="0" smtClean="0"/>
              <a:t>Travel</a:t>
            </a:r>
          </a:p>
          <a:p>
            <a:pPr lvl="1"/>
            <a:r>
              <a:rPr lang="en-US" dirty="0" smtClean="0"/>
              <a:t>Trained in sports - wrestling and javelin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C000"/>
                </a:solidFill>
              </a:rPr>
              <a:t>Main Goal: To raise warriors</a:t>
            </a:r>
          </a:p>
          <a:p>
            <a:pPr lvl="1"/>
            <a:r>
              <a:rPr lang="en-US" dirty="0" smtClean="0"/>
              <a:t>No surrender!</a:t>
            </a:r>
          </a:p>
          <a:p>
            <a:pPr lvl="1"/>
            <a:r>
              <a:rPr lang="en-US" dirty="0" smtClean="0"/>
              <a:t>“Come home carrying your shield or be </a:t>
            </a:r>
            <a:r>
              <a:rPr lang="en-US" dirty="0" smtClean="0"/>
              <a:t>carried </a:t>
            </a:r>
            <a:r>
              <a:rPr lang="en-US" dirty="0" smtClean="0"/>
              <a:t>on it”</a:t>
            </a:r>
            <a:endParaRPr lang="en-US" dirty="0"/>
          </a:p>
        </p:txBody>
      </p:sp>
      <p:pic>
        <p:nvPicPr>
          <p:cNvPr id="7170" name="Picture 2" descr="Image result for ancient spartan women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979" y="1754520"/>
            <a:ext cx="4700789" cy="388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2038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Sparta’s Government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Oligarchy</a:t>
            </a:r>
          </a:p>
          <a:p>
            <a:endParaRPr lang="en-US" dirty="0"/>
          </a:p>
          <a:p>
            <a:r>
              <a:rPr lang="en-US" dirty="0" smtClean="0"/>
              <a:t>2 kings – lead army and carry out religious ceremonies</a:t>
            </a:r>
          </a:p>
          <a:p>
            <a:pPr lvl="1"/>
            <a:r>
              <a:rPr lang="en-US" dirty="0" smtClean="0"/>
              <a:t>Not much power</a:t>
            </a:r>
          </a:p>
          <a:p>
            <a:endParaRPr lang="en-US" dirty="0"/>
          </a:p>
        </p:txBody>
      </p:sp>
      <p:pic>
        <p:nvPicPr>
          <p:cNvPr id="8194" name="Picture 2" descr="Image result for ancient greece spartan government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7719" y="2060574"/>
            <a:ext cx="4985946" cy="3863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907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508</TotalTime>
  <Words>400</Words>
  <Application>Microsoft Office PowerPoint</Application>
  <PresentationFormat>Widescreen</PresentationFormat>
  <Paragraphs>113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Century Gothic</vt:lpstr>
      <vt:lpstr>Wingdings 3</vt:lpstr>
      <vt:lpstr>Ion</vt:lpstr>
      <vt:lpstr>Sparta and Athens</vt:lpstr>
      <vt:lpstr>Political Changes</vt:lpstr>
      <vt:lpstr>PowerPoint Presentation</vt:lpstr>
      <vt:lpstr>PowerPoint Presentation</vt:lpstr>
      <vt:lpstr>Sparta</vt:lpstr>
      <vt:lpstr>Sparta’s Military</vt:lpstr>
      <vt:lpstr>PowerPoint Presentation</vt:lpstr>
      <vt:lpstr>Spartan Women</vt:lpstr>
      <vt:lpstr>Sparta’s Government</vt:lpstr>
      <vt:lpstr>PowerPoint Presentation</vt:lpstr>
      <vt:lpstr>PowerPoint Presentation</vt:lpstr>
      <vt:lpstr>Athens</vt:lpstr>
      <vt:lpstr>Early Reforms</vt:lpstr>
      <vt:lpstr>PowerPoint Presentation</vt:lpstr>
      <vt:lpstr>Democracy</vt:lpstr>
    </vt:vector>
  </TitlesOfParts>
  <Company>Marlette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Sparta and Athens</dc:title>
  <dc:creator>Nick Meyers</dc:creator>
  <cp:lastModifiedBy>Nick Meyers</cp:lastModifiedBy>
  <cp:revision>6</cp:revision>
  <dcterms:created xsi:type="dcterms:W3CDTF">2019-12-06T14:58:44Z</dcterms:created>
  <dcterms:modified xsi:type="dcterms:W3CDTF">2019-12-11T19:51:50Z</dcterms:modified>
</cp:coreProperties>
</file>