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73" r:id="rId15"/>
    <p:sldId id="274" r:id="rId16"/>
    <p:sldId id="269" r:id="rId17"/>
    <p:sldId id="275" r:id="rId18"/>
    <p:sldId id="270" r:id="rId19"/>
    <p:sldId id="276" r:id="rId20"/>
    <p:sldId id="271" r:id="rId21"/>
    <p:sldId id="281" r:id="rId22"/>
    <p:sldId id="277" r:id="rId23"/>
    <p:sldId id="278" r:id="rId24"/>
    <p:sldId id="272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Sumerians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3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2855502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Protected by walls</a:t>
            </a:r>
          </a:p>
          <a:p>
            <a:endParaRPr lang="en-US" dirty="0"/>
          </a:p>
          <a:p>
            <a:r>
              <a:rPr lang="en-US" dirty="0" smtClean="0"/>
              <a:t>Mud / crushed reeds for building materials</a:t>
            </a:r>
          </a:p>
          <a:p>
            <a:endParaRPr lang="en-US" dirty="0"/>
          </a:p>
          <a:p>
            <a:r>
              <a:rPr lang="en-US" dirty="0" smtClean="0"/>
              <a:t>Ruler’s palace – centrally located</a:t>
            </a:r>
            <a:endParaRPr lang="en-US" dirty="0"/>
          </a:p>
        </p:txBody>
      </p:sp>
      <p:pic>
        <p:nvPicPr>
          <p:cNvPr id="9218" name="Picture 2" descr="Image result for sumer city sta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022" y="1568412"/>
            <a:ext cx="6394173" cy="403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9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sumer city states diagra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43" y="967179"/>
            <a:ext cx="7911595" cy="50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0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1613647"/>
            <a:ext cx="3662326" cy="464269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City-states would occasionally go to war</a:t>
            </a:r>
          </a:p>
          <a:p>
            <a:pPr lvl="1"/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Boundaries</a:t>
            </a:r>
          </a:p>
          <a:p>
            <a:endParaRPr lang="en-US" dirty="0"/>
          </a:p>
          <a:p>
            <a:r>
              <a:rPr lang="en-US" dirty="0" smtClean="0"/>
              <a:t>During peace – trade</a:t>
            </a:r>
          </a:p>
          <a:p>
            <a:pPr lvl="1"/>
            <a:r>
              <a:rPr lang="en-US" dirty="0" smtClean="0"/>
              <a:t>Formed alliances</a:t>
            </a:r>
          </a:p>
          <a:p>
            <a:endParaRPr lang="en-US" dirty="0"/>
          </a:p>
        </p:txBody>
      </p:sp>
      <p:pic>
        <p:nvPicPr>
          <p:cNvPr id="11268" name="Picture 4" descr="Image result for sumer city state w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39" y="883229"/>
            <a:ext cx="5303343" cy="522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6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350354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Polytheism – a belief in many gods</a:t>
            </a:r>
          </a:p>
          <a:p>
            <a:endParaRPr lang="en-US" dirty="0"/>
          </a:p>
          <a:p>
            <a:r>
              <a:rPr lang="en-US" dirty="0" smtClean="0"/>
              <a:t>Gods played different roles</a:t>
            </a:r>
          </a:p>
          <a:p>
            <a:pPr lvl="1"/>
            <a:r>
              <a:rPr lang="en-US" dirty="0" smtClean="0"/>
              <a:t>Rain and wind</a:t>
            </a:r>
          </a:p>
          <a:p>
            <a:pPr lvl="1"/>
            <a:r>
              <a:rPr lang="en-US" dirty="0" smtClean="0"/>
              <a:t>Guided actions</a:t>
            </a:r>
          </a:p>
          <a:p>
            <a:endParaRPr lang="en-US" dirty="0"/>
          </a:p>
        </p:txBody>
      </p:sp>
      <p:pic>
        <p:nvPicPr>
          <p:cNvPr id="12290" name="Picture 2" descr="Image result for sumerian Polythe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67" y="1650695"/>
            <a:ext cx="7006358" cy="399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86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1355465"/>
            <a:ext cx="4442255" cy="4900874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Ziggurats – pyramid shaped structure with temple at top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T</a:t>
            </a:r>
            <a:r>
              <a:rPr lang="en-US" dirty="0" smtClean="0"/>
              <a:t>o Rise High”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The god’s home</a:t>
            </a:r>
          </a:p>
          <a:p>
            <a:endParaRPr lang="en-US" dirty="0"/>
          </a:p>
          <a:p>
            <a:r>
              <a:rPr lang="en-US" dirty="0" smtClean="0"/>
              <a:t>Only one priest was allowed there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Priests originally rules city-states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3314" name="Picture 2" descr="Image result for ziggur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637955"/>
            <a:ext cx="5926401" cy="377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88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Sumerian cities became monarchies</a:t>
            </a:r>
          </a:p>
          <a:p>
            <a:endParaRPr lang="en-US" dirty="0"/>
          </a:p>
          <a:p>
            <a:r>
              <a:rPr lang="en-US" dirty="0" smtClean="0"/>
              <a:t>Claimed their power to rule came from the gods</a:t>
            </a:r>
          </a:p>
          <a:p>
            <a:endParaRPr lang="en-US" dirty="0"/>
          </a:p>
          <a:p>
            <a:r>
              <a:rPr lang="en-US" dirty="0" smtClean="0"/>
              <a:t>First Kings were war hero's</a:t>
            </a:r>
            <a:endParaRPr lang="en-US" dirty="0"/>
          </a:p>
        </p:txBody>
      </p:sp>
      <p:pic>
        <p:nvPicPr>
          <p:cNvPr id="14338" name="Picture 2" descr="Image result for sumerian k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517187"/>
            <a:ext cx="6079279" cy="444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85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Upper Class – kings, priests, warriors, government officials</a:t>
            </a:r>
          </a:p>
          <a:p>
            <a:endParaRPr lang="en-US" dirty="0"/>
          </a:p>
          <a:p>
            <a:r>
              <a:rPr lang="en-US" dirty="0" smtClean="0"/>
              <a:t>Middle Class – merchants, farmers, fishers, artisans</a:t>
            </a:r>
          </a:p>
          <a:p>
            <a:endParaRPr lang="en-US" dirty="0"/>
          </a:p>
          <a:p>
            <a:r>
              <a:rPr lang="en-US" dirty="0" smtClean="0"/>
              <a:t>Lower Class – enslaved people</a:t>
            </a:r>
            <a:endParaRPr lang="en-US" dirty="0"/>
          </a:p>
        </p:txBody>
      </p:sp>
      <p:pic>
        <p:nvPicPr>
          <p:cNvPr id="15364" name="Picture 4" descr="Image result for sumerian class syst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33" y="1292390"/>
            <a:ext cx="5673084" cy="496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692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290919"/>
            <a:ext cx="4396339" cy="49654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Men – head of family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Boys – trained at school for specific jobs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Woman – ran the home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/>
              <a:t>Girls – learned from mom</a:t>
            </a:r>
          </a:p>
          <a:p>
            <a:endParaRPr lang="en-US" dirty="0"/>
          </a:p>
          <a:p>
            <a:r>
              <a:rPr lang="en-US" dirty="0" smtClean="0"/>
              <a:t>Law – </a:t>
            </a:r>
          </a:p>
          <a:p>
            <a:pPr lvl="1"/>
            <a:r>
              <a:rPr lang="en-US" dirty="0" smtClean="0"/>
              <a:t>Parents care for kids</a:t>
            </a:r>
          </a:p>
          <a:p>
            <a:pPr lvl="1"/>
            <a:r>
              <a:rPr lang="en-US" dirty="0" smtClean="0"/>
              <a:t>Kids care for parents</a:t>
            </a:r>
            <a:endParaRPr lang="en-US" dirty="0"/>
          </a:p>
        </p:txBody>
      </p:sp>
      <p:pic>
        <p:nvPicPr>
          <p:cNvPr id="16386" name="Picture 2" descr="Image result for sumerian men vs wom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77" y="728527"/>
            <a:ext cx="2836102" cy="530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97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318081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Majority of population</a:t>
            </a:r>
          </a:p>
          <a:p>
            <a:endParaRPr lang="en-US" dirty="0"/>
          </a:p>
          <a:p>
            <a:r>
              <a:rPr lang="en-US" dirty="0" smtClean="0"/>
              <a:t>Located around the city-state</a:t>
            </a:r>
          </a:p>
          <a:p>
            <a:endParaRPr lang="en-US" dirty="0"/>
          </a:p>
          <a:p>
            <a:r>
              <a:rPr lang="en-US" dirty="0" smtClean="0"/>
              <a:t>Dams and waterways for irrigation</a:t>
            </a:r>
            <a:endParaRPr lang="en-US" dirty="0"/>
          </a:p>
        </p:txBody>
      </p:sp>
      <p:pic>
        <p:nvPicPr>
          <p:cNvPr id="17410" name="Picture 2" descr="Image result for sumerian farm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90" y="1292833"/>
            <a:ext cx="4640255" cy="46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76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Routes linked Sumer to Egypt and India</a:t>
            </a:r>
          </a:p>
          <a:p>
            <a:endParaRPr lang="en-US" dirty="0" smtClean="0"/>
          </a:p>
          <a:p>
            <a:r>
              <a:rPr lang="en-US" dirty="0" smtClean="0"/>
              <a:t>Trade agricultural goods for:</a:t>
            </a:r>
          </a:p>
          <a:p>
            <a:pPr lvl="1"/>
            <a:r>
              <a:rPr lang="en-US" dirty="0" smtClean="0"/>
              <a:t>Lapis Lazuli – Afghanistan</a:t>
            </a:r>
          </a:p>
          <a:p>
            <a:pPr lvl="1"/>
            <a:r>
              <a:rPr lang="en-US" dirty="0" smtClean="0"/>
              <a:t>Carnelian - India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ron and silver - Turkey</a:t>
            </a:r>
            <a:endParaRPr lang="en-US" dirty="0"/>
          </a:p>
        </p:txBody>
      </p:sp>
      <p:pic>
        <p:nvPicPr>
          <p:cNvPr id="18434" name="Picture 2" descr="Image result for Lapis Lazul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547" y="452718"/>
            <a:ext cx="2349304" cy="23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Carnel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756" y="3421445"/>
            <a:ext cx="2044887" cy="25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Image result for sil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40" y="3647175"/>
            <a:ext cx="3154717" cy="210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Image result for i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40" y="720647"/>
            <a:ext cx="3020268" cy="22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9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Mesopotamia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Region containing the earliest known civilizations</a:t>
            </a:r>
          </a:p>
          <a:p>
            <a:endParaRPr lang="en-US" dirty="0"/>
          </a:p>
          <a:p>
            <a:r>
              <a:rPr lang="en-US" dirty="0" smtClean="0"/>
              <a:t>“The land between the rivers” – Greek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Tigris and Euphrates Rivers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 smtClean="0"/>
          </a:p>
        </p:txBody>
      </p:sp>
      <p:pic>
        <p:nvPicPr>
          <p:cNvPr id="1026" name="Picture 2" descr="Image result for mesopotam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547832"/>
            <a:ext cx="6455211" cy="47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16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393384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Earliest known writing system in the world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Cuneiform – used wedge shaped marks made in soft clay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9458" name="Picture 2" descr="Image result for Cuneifor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00" y="1486189"/>
            <a:ext cx="6439561" cy="43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48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Cuneifor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25" y="274049"/>
            <a:ext cx="6452899" cy="63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03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145959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Scribes – person who copies or writes documents</a:t>
            </a:r>
          </a:p>
          <a:p>
            <a:endParaRPr lang="en-US" dirty="0"/>
          </a:p>
          <a:p>
            <a:r>
              <a:rPr lang="en-US" dirty="0" smtClean="0"/>
              <a:t>Boys from wealthy families were the only people taught</a:t>
            </a:r>
          </a:p>
          <a:p>
            <a:endParaRPr lang="en-US" dirty="0"/>
          </a:p>
          <a:p>
            <a:r>
              <a:rPr lang="en-US" dirty="0" smtClean="0"/>
              <a:t>Years of training</a:t>
            </a:r>
            <a:endParaRPr lang="en-US" dirty="0"/>
          </a:p>
        </p:txBody>
      </p:sp>
      <p:pic>
        <p:nvPicPr>
          <p:cNvPr id="21506" name="Picture 2" descr="Image result for sumerian scrib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599166"/>
            <a:ext cx="6294374" cy="445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89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C000"/>
                </a:solidFill>
              </a:rPr>
              <a:t>Epic</a:t>
            </a:r>
            <a:r>
              <a:rPr lang="en-US" dirty="0" smtClean="0"/>
              <a:t> of Gilgamesh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049140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A long poem that records the deeds of a legendary or real hero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2530" name="Picture 2" descr="Image result for epic of gilgame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11" y="2060575"/>
            <a:ext cx="5781721" cy="386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8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to use:</a:t>
            </a:r>
          </a:p>
          <a:p>
            <a:endParaRPr lang="en-US" dirty="0" smtClean="0"/>
          </a:p>
          <a:p>
            <a:r>
              <a:rPr lang="en-US" dirty="0" smtClean="0"/>
              <a:t>Wheel</a:t>
            </a:r>
          </a:p>
          <a:p>
            <a:r>
              <a:rPr lang="en-US" dirty="0" smtClean="0"/>
              <a:t>Carts</a:t>
            </a:r>
          </a:p>
          <a:p>
            <a:r>
              <a:rPr lang="en-US" dirty="0" smtClean="0"/>
              <a:t>Chariot</a:t>
            </a:r>
          </a:p>
          <a:p>
            <a:r>
              <a:rPr lang="en-US" dirty="0" smtClean="0"/>
              <a:t>Sailboat</a:t>
            </a:r>
          </a:p>
          <a:p>
            <a:r>
              <a:rPr lang="en-US" dirty="0" smtClean="0"/>
              <a:t>Wooden plow</a:t>
            </a:r>
          </a:p>
          <a:p>
            <a:r>
              <a:rPr lang="en-US" dirty="0" smtClean="0"/>
              <a:t>Potter’s wheel</a:t>
            </a:r>
          </a:p>
          <a:p>
            <a:r>
              <a:rPr lang="en-US" dirty="0" smtClean="0"/>
              <a:t>Bronze</a:t>
            </a:r>
          </a:p>
          <a:p>
            <a:endParaRPr lang="en-US" dirty="0"/>
          </a:p>
        </p:txBody>
      </p:sp>
      <p:pic>
        <p:nvPicPr>
          <p:cNvPr id="23554" name="Picture 2" descr="Image result for sumerian invent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83" y="3536586"/>
            <a:ext cx="4395788" cy="263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age result for sumerian inven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83" y="452718"/>
            <a:ext cx="3960196" cy="25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Image result for sumerian inventions potters whe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03" y="2675912"/>
            <a:ext cx="2977328" cy="19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73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</a:p>
          <a:p>
            <a:r>
              <a:rPr lang="en-US" dirty="0" smtClean="0"/>
              <a:t>Place value system based on 60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Circle measurements</a:t>
            </a:r>
          </a:p>
          <a:p>
            <a:endParaRPr lang="en-US" dirty="0" smtClean="0"/>
          </a:p>
          <a:p>
            <a:r>
              <a:rPr lang="en-US" dirty="0" smtClean="0"/>
              <a:t>Watched stars:</a:t>
            </a:r>
          </a:p>
          <a:p>
            <a:pPr lvl="1"/>
            <a:r>
              <a:rPr lang="en-US" dirty="0" smtClean="0"/>
              <a:t>Plant crops</a:t>
            </a:r>
          </a:p>
          <a:p>
            <a:pPr lvl="1"/>
            <a:r>
              <a:rPr lang="en-US" dirty="0" smtClean="0"/>
              <a:t>Religious ceremonies</a:t>
            </a:r>
          </a:p>
          <a:p>
            <a:r>
              <a:rPr lang="en-US" dirty="0" smtClean="0"/>
              <a:t>Moon – 12 month calendar</a:t>
            </a:r>
            <a:endParaRPr lang="en-US" dirty="0"/>
          </a:p>
        </p:txBody>
      </p:sp>
      <p:pic>
        <p:nvPicPr>
          <p:cNvPr id="24578" name="Picture 2" descr="Image result for Place value system based on 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09" y="685119"/>
            <a:ext cx="4395788" cy="27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Image result for sumerian calen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335" y="3668432"/>
            <a:ext cx="2766956" cy="276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97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2060575"/>
            <a:ext cx="3334217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Southern Iraq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Eastern part of Fertile Crescent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fertile cresc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00" y="1594913"/>
            <a:ext cx="6913444" cy="453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4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102928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People settled the area about 7000 B.C.</a:t>
            </a:r>
          </a:p>
          <a:p>
            <a:endParaRPr lang="en-US" dirty="0"/>
          </a:p>
          <a:p>
            <a:r>
              <a:rPr lang="en-US" dirty="0" smtClean="0"/>
              <a:t>Groups moved to the plain of Tigris-Euphrates valley</a:t>
            </a:r>
            <a:endParaRPr lang="en-US" dirty="0"/>
          </a:p>
        </p:txBody>
      </p:sp>
      <p:pic>
        <p:nvPicPr>
          <p:cNvPr id="3074" name="Picture 2" descr="Image result for mesopotamia map modern countr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52" y="1537148"/>
            <a:ext cx="6782419" cy="412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9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554749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Farmers used water from the rivers for crops</a:t>
            </a:r>
          </a:p>
          <a:p>
            <a:endParaRPr lang="en-US" dirty="0"/>
          </a:p>
          <a:p>
            <a:r>
              <a:rPr lang="en-US" dirty="0" smtClean="0"/>
              <a:t>Spring brought floods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Silt – fine particles of fertile soil</a:t>
            </a:r>
          </a:p>
          <a:p>
            <a:endParaRPr lang="en-US" dirty="0"/>
          </a:p>
          <a:p>
            <a:r>
              <a:rPr lang="en-US" dirty="0" smtClean="0"/>
              <a:t>Great for farming </a:t>
            </a:r>
            <a:endParaRPr lang="en-US" dirty="0"/>
          </a:p>
        </p:txBody>
      </p:sp>
      <p:pic>
        <p:nvPicPr>
          <p:cNvPr id="4098" name="Picture 2" descr="Image result for mesopotamia si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65" y="1440927"/>
            <a:ext cx="6286313" cy="471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705356" cy="4195763"/>
          </a:xfrm>
        </p:spPr>
        <p:txBody>
          <a:bodyPr/>
          <a:lstStyle/>
          <a:p>
            <a:r>
              <a:rPr lang="en-US" dirty="0" smtClean="0"/>
              <a:t>Build dams</a:t>
            </a:r>
          </a:p>
          <a:p>
            <a:endParaRPr lang="en-US" dirty="0" smtClean="0"/>
          </a:p>
          <a:p>
            <a:r>
              <a:rPr lang="en-US" dirty="0" smtClean="0"/>
              <a:t>Dug canals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Irrigation – system that supplies dry land with water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 descr="Image result for mesopotamia irrig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47" y="967211"/>
            <a:ext cx="6378066" cy="528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5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113686" cy="4195763"/>
          </a:xfrm>
        </p:spPr>
        <p:txBody>
          <a:bodyPr/>
          <a:lstStyle/>
          <a:p>
            <a:r>
              <a:rPr lang="en-US" dirty="0" smtClean="0"/>
              <a:t>Irrigation led to surpluses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Surpluses – an amount that is left over after a need has been met</a:t>
            </a:r>
          </a:p>
          <a:p>
            <a:endParaRPr lang="en-US" dirty="0"/>
          </a:p>
          <a:p>
            <a:r>
              <a:rPr lang="en-US" dirty="0" smtClean="0"/>
              <a:t>Allowed for more specialization</a:t>
            </a:r>
            <a:endParaRPr lang="en-US" dirty="0"/>
          </a:p>
        </p:txBody>
      </p:sp>
      <p:pic>
        <p:nvPicPr>
          <p:cNvPr id="6146" name="Picture 2" descr="Image result for mesopotamia irrig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54" y="1517951"/>
            <a:ext cx="5931311" cy="44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1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Empire in Mesopotamia</a:t>
            </a:r>
          </a:p>
          <a:p>
            <a:endParaRPr lang="en-US" dirty="0" smtClean="0"/>
          </a:p>
          <a:p>
            <a:r>
              <a:rPr lang="en-US" dirty="0" smtClean="0"/>
              <a:t>Cities in Sumer:</a:t>
            </a:r>
          </a:p>
          <a:p>
            <a:pPr lvl="1"/>
            <a:r>
              <a:rPr lang="en-US" dirty="0" smtClean="0"/>
              <a:t>Ur (</a:t>
            </a:r>
            <a:r>
              <a:rPr lang="en-US" dirty="0" err="1" smtClean="0"/>
              <a:t>uhr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Uruk</a:t>
            </a:r>
            <a:r>
              <a:rPr lang="en-US" dirty="0" smtClean="0"/>
              <a:t> (OO*rook)</a:t>
            </a:r>
          </a:p>
          <a:p>
            <a:pPr lvl="1"/>
            <a:r>
              <a:rPr lang="en-US" dirty="0" err="1" smtClean="0"/>
              <a:t>Eridu</a:t>
            </a:r>
            <a:r>
              <a:rPr lang="en-US" dirty="0" smtClean="0"/>
              <a:t> (ER*</a:t>
            </a:r>
            <a:r>
              <a:rPr lang="en-US" dirty="0" err="1" smtClean="0"/>
              <a:t>i</a:t>
            </a:r>
            <a:r>
              <a:rPr lang="en-US" dirty="0" smtClean="0"/>
              <a:t>*doo)</a:t>
            </a:r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ecame centers of civilization that controlled lower parts of Tigris and Euphrates valleys.</a:t>
            </a:r>
          </a:p>
        </p:txBody>
      </p:sp>
      <p:pic>
        <p:nvPicPr>
          <p:cNvPr id="7170" name="Picture 2" descr="Image result for sum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15" y="1853248"/>
            <a:ext cx="5686823" cy="382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70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156716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Cities in Sumer were difficult to travel between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City-state – city that governs itself and surrounding area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194" name="Picture 2" descr="Image result for sumer city sta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96" y="657319"/>
            <a:ext cx="5080779" cy="559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47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5860</TotalTime>
  <Words>442</Words>
  <Application>Microsoft Office PowerPoint</Application>
  <PresentationFormat>Widescreen</PresentationFormat>
  <Paragraphs>150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</vt:lpstr>
      <vt:lpstr>The Sumerians</vt:lpstr>
      <vt:lpstr>Mesopotamia</vt:lpstr>
      <vt:lpstr>PowerPoint Presentation</vt:lpstr>
      <vt:lpstr>PowerPoint Presentation</vt:lpstr>
      <vt:lpstr>The Rivers</vt:lpstr>
      <vt:lpstr>PowerPoint Presentation</vt:lpstr>
      <vt:lpstr>PowerPoint Presentation</vt:lpstr>
      <vt:lpstr>Sumer</vt:lpstr>
      <vt:lpstr>City States</vt:lpstr>
      <vt:lpstr>PowerPoint Presentation</vt:lpstr>
      <vt:lpstr>PowerPoint Presentation</vt:lpstr>
      <vt:lpstr>PowerPoint Presentation</vt:lpstr>
      <vt:lpstr>Gods</vt:lpstr>
      <vt:lpstr>PowerPoint Presentation</vt:lpstr>
      <vt:lpstr>Kings</vt:lpstr>
      <vt:lpstr>Social Groups</vt:lpstr>
      <vt:lpstr>PowerPoint Presentation</vt:lpstr>
      <vt:lpstr>Farmers</vt:lpstr>
      <vt:lpstr>Traders</vt:lpstr>
      <vt:lpstr>Writing</vt:lpstr>
      <vt:lpstr>PowerPoint Presentation</vt:lpstr>
      <vt:lpstr>PowerPoint Presentation</vt:lpstr>
      <vt:lpstr>The Epic of Gilgamesh</vt:lpstr>
      <vt:lpstr>Technology</vt:lpstr>
      <vt:lpstr>Math and Astronomy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Sumerians</dc:title>
  <dc:creator>Nick Meyers</dc:creator>
  <cp:lastModifiedBy>Nick Meyers</cp:lastModifiedBy>
  <cp:revision>17</cp:revision>
  <dcterms:created xsi:type="dcterms:W3CDTF">2019-10-04T16:18:26Z</dcterms:created>
  <dcterms:modified xsi:type="dcterms:W3CDTF">2019-10-08T17:59:04Z</dcterms:modified>
</cp:coreProperties>
</file>