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7" r:id="rId15"/>
    <p:sldId id="281" r:id="rId16"/>
    <p:sldId id="268" r:id="rId17"/>
    <p:sldId id="282" r:id="rId18"/>
    <p:sldId id="270" r:id="rId19"/>
    <p:sldId id="269" r:id="rId20"/>
    <p:sldId id="271" r:id="rId21"/>
    <p:sldId id="272" r:id="rId22"/>
    <p:sldId id="273" r:id="rId23"/>
    <p:sldId id="283" r:id="rId24"/>
    <p:sldId id="274" r:id="rId25"/>
    <p:sldId id="275" r:id="rId26"/>
    <p:sldId id="276" r:id="rId27"/>
    <p:sldId id="277" r:id="rId28"/>
    <p:sldId id="278" r:id="rId2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D08F-F78E-473C-BF46-EAF59C78112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09B04-149B-451D-922C-45B2B915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Agricultural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Settled in villages</a:t>
            </a:r>
          </a:p>
          <a:p>
            <a:pPr lvl="1"/>
            <a:r>
              <a:rPr lang="en-US" dirty="0" smtClean="0"/>
              <a:t>Permanent homes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Near </a:t>
            </a:r>
            <a:r>
              <a:rPr lang="en-US" dirty="0" smtClean="0">
                <a:solidFill>
                  <a:srgbClr val="FFC000"/>
                </a:solidFill>
              </a:rPr>
              <a:t>fields </a:t>
            </a:r>
            <a:r>
              <a:rPr lang="en-US" dirty="0" smtClean="0">
                <a:solidFill>
                  <a:srgbClr val="FFC000"/>
                </a:solidFill>
              </a:rPr>
              <a:t>and water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neolithic vill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59" y="915945"/>
            <a:ext cx="6124948" cy="55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Jericho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436415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ne of the oldest communities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Present day Israel and Jordan</a:t>
            </a:r>
          </a:p>
          <a:p>
            <a:pPr lvl="1"/>
            <a:r>
              <a:rPr lang="en-US" dirty="0" smtClean="0"/>
              <a:t>West Bank</a:t>
            </a:r>
          </a:p>
          <a:p>
            <a:endParaRPr lang="en-US" dirty="0"/>
          </a:p>
          <a:p>
            <a:r>
              <a:rPr lang="en-US" dirty="0" smtClean="0"/>
              <a:t>8000 B.C.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neolithic village jeric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90" y="1229689"/>
            <a:ext cx="6411635" cy="48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neolithic village jerich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87" y="313754"/>
            <a:ext cx="8567812" cy="64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middle east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851104"/>
            <a:ext cx="4565411" cy="54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map jordan and israel jeric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4" y="851104"/>
            <a:ext cx="3079570" cy="52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Catalhuyuk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80660" cy="4195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Present day Turkey</a:t>
            </a:r>
          </a:p>
          <a:p>
            <a:endParaRPr lang="en-US" dirty="0"/>
          </a:p>
          <a:p>
            <a:r>
              <a:rPr lang="en-US" dirty="0" smtClean="0"/>
              <a:t>6700 – 5700 B.C. – 32 acres and home to 6,000 people</a:t>
            </a:r>
          </a:p>
          <a:p>
            <a:endParaRPr lang="en-US" dirty="0"/>
          </a:p>
          <a:p>
            <a:r>
              <a:rPr lang="en-US" dirty="0" smtClean="0"/>
              <a:t>Entered homes through a hole in the roof</a:t>
            </a:r>
            <a:endParaRPr lang="en-US" dirty="0"/>
          </a:p>
        </p:txBody>
      </p:sp>
      <p:pic>
        <p:nvPicPr>
          <p:cNvPr id="13314" name="Picture 2" descr="Image result for Catal Huy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04" y="1640577"/>
            <a:ext cx="6628836" cy="40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Catal Huy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02" y="2060575"/>
            <a:ext cx="5359971" cy="34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turkey world map lo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4" y="1700371"/>
            <a:ext cx="5036398" cy="40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855963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Shrines – place to worship</a:t>
            </a:r>
          </a:p>
          <a:p>
            <a:endParaRPr lang="en-US" dirty="0"/>
          </a:p>
          <a:p>
            <a:r>
              <a:rPr lang="en-US" dirty="0" smtClean="0"/>
              <a:t>Pictures of Gods and Goddesses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Pictures drawn in homes showed how villages lived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Catal Huyuk shri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1616328"/>
            <a:ext cx="6343155" cy="42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Catal Huyuk drawing on wa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09" y="884041"/>
            <a:ext cx="7648626" cy="54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Otzi the Ice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clip.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Focus: </a:t>
            </a:r>
            <a:r>
              <a:rPr lang="en-US" dirty="0" err="1"/>
              <a:t>Ötzi</a:t>
            </a:r>
            <a:r>
              <a:rPr lang="en-US" dirty="0"/>
              <a:t> "The Ice Man" (2016: 25th Anniversary)</a:t>
            </a:r>
          </a:p>
          <a:p>
            <a:endParaRPr lang="en-US" dirty="0"/>
          </a:p>
        </p:txBody>
      </p:sp>
      <p:pic>
        <p:nvPicPr>
          <p:cNvPr id="17410" name="Picture 2" descr="Image result for Otzi the Ice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84" y="1456576"/>
            <a:ext cx="5014915" cy="50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Otzi the Ic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9" y="3474228"/>
            <a:ext cx="4699784" cy="31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Steady food</a:t>
            </a:r>
          </a:p>
          <a:p>
            <a:r>
              <a:rPr lang="en-US" dirty="0" smtClean="0"/>
              <a:t>Larger populations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Specialization – the act of training for a particular job</a:t>
            </a:r>
          </a:p>
          <a:p>
            <a:endParaRPr lang="en-US" dirty="0"/>
          </a:p>
          <a:p>
            <a:r>
              <a:rPr lang="en-US" dirty="0" smtClean="0"/>
              <a:t>People now:</a:t>
            </a:r>
          </a:p>
          <a:p>
            <a:pPr lvl="1"/>
            <a:r>
              <a:rPr lang="en-US" dirty="0" smtClean="0"/>
              <a:t>Made weapons</a:t>
            </a:r>
          </a:p>
          <a:p>
            <a:pPr lvl="1"/>
            <a:r>
              <a:rPr lang="en-US" dirty="0" smtClean="0"/>
              <a:t>Clay pots</a:t>
            </a:r>
          </a:p>
          <a:p>
            <a:pPr lvl="1"/>
            <a:r>
              <a:rPr lang="en-US" dirty="0" smtClean="0"/>
              <a:t>Artisans</a:t>
            </a:r>
            <a:endParaRPr lang="en-US" dirty="0"/>
          </a:p>
        </p:txBody>
      </p:sp>
      <p:pic>
        <p:nvPicPr>
          <p:cNvPr id="18434" name="Picture 2" descr="Image result for specialization early hu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88" y="1853248"/>
            <a:ext cx="6088829" cy="37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737629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Ice Age ends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Climate warms</a:t>
            </a:r>
          </a:p>
          <a:p>
            <a:endParaRPr lang="en-US" dirty="0"/>
          </a:p>
          <a:p>
            <a:r>
              <a:rPr lang="en-US" dirty="0" smtClean="0"/>
              <a:t>Nomads move to areas with fertile soil </a:t>
            </a:r>
            <a:endParaRPr lang="en-US" dirty="0"/>
          </a:p>
        </p:txBody>
      </p:sp>
      <p:pic>
        <p:nvPicPr>
          <p:cNvPr id="1026" name="Picture 2" descr="Image result for neolithic 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9" y="2060575"/>
            <a:ext cx="6516586" cy="34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Men – worked fields and herded animals</a:t>
            </a:r>
          </a:p>
          <a:p>
            <a:pPr lvl="1"/>
            <a:r>
              <a:rPr lang="en-US" dirty="0" smtClean="0"/>
              <a:t>Protected village</a:t>
            </a:r>
          </a:p>
          <a:p>
            <a:endParaRPr lang="en-US" dirty="0"/>
          </a:p>
          <a:p>
            <a:r>
              <a:rPr lang="en-US" dirty="0" smtClean="0"/>
              <a:t>Women – bore the kids, made clothes, managed food supplies</a:t>
            </a:r>
            <a:endParaRPr lang="en-US" dirty="0"/>
          </a:p>
        </p:txBody>
      </p:sp>
      <p:pic>
        <p:nvPicPr>
          <p:cNvPr id="19458" name="Picture 2" descr="Image result for neolithic man vs wo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99" y="668076"/>
            <a:ext cx="4099012" cy="58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264293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Settlements that grew too quickly:</a:t>
            </a:r>
          </a:p>
          <a:p>
            <a:endParaRPr lang="en-US" dirty="0"/>
          </a:p>
          <a:p>
            <a:r>
              <a:rPr lang="en-US" dirty="0" smtClean="0"/>
              <a:t>Used up resources</a:t>
            </a:r>
          </a:p>
          <a:p>
            <a:r>
              <a:rPr lang="en-US" dirty="0" smtClean="0"/>
              <a:t>Deforestation</a:t>
            </a:r>
            <a:endParaRPr lang="en-US" dirty="0"/>
          </a:p>
        </p:txBody>
      </p:sp>
      <p:pic>
        <p:nvPicPr>
          <p:cNvPr id="20482" name="Picture 2" descr="Image result for deforestation neolit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32" y="2153486"/>
            <a:ext cx="7375832" cy="3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Period when people began to use </a:t>
            </a:r>
            <a:r>
              <a:rPr lang="en-US" dirty="0" smtClean="0">
                <a:solidFill>
                  <a:srgbClr val="FFC000"/>
                </a:solidFill>
              </a:rPr>
              <a:t>tools </a:t>
            </a:r>
            <a:r>
              <a:rPr lang="en-US" dirty="0" smtClean="0">
                <a:solidFill>
                  <a:srgbClr val="FFC000"/>
                </a:solidFill>
              </a:rPr>
              <a:t>and weapons made of bronze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Mixed copper and tin – stronger</a:t>
            </a:r>
          </a:p>
          <a:p>
            <a:endParaRPr lang="en-US" dirty="0"/>
          </a:p>
          <a:p>
            <a:r>
              <a:rPr lang="en-US" dirty="0" smtClean="0"/>
              <a:t>Better farming tools</a:t>
            </a:r>
          </a:p>
          <a:p>
            <a:endParaRPr lang="en-US" dirty="0"/>
          </a:p>
          <a:p>
            <a:r>
              <a:rPr lang="en-US" dirty="0" smtClean="0"/>
              <a:t>Heated rock and copper came out</a:t>
            </a:r>
            <a:endParaRPr lang="en-US" dirty="0"/>
          </a:p>
        </p:txBody>
      </p:sp>
      <p:pic>
        <p:nvPicPr>
          <p:cNvPr id="21506" name="Picture 2" descr="Image result for bronze 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853248"/>
            <a:ext cx="6001489" cy="41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bronze age too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01" y="702229"/>
            <a:ext cx="8331164" cy="55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457930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4 Great </a:t>
            </a:r>
            <a:r>
              <a:rPr lang="en-US" smtClean="0">
                <a:solidFill>
                  <a:srgbClr val="FFC000"/>
                </a:solidFill>
              </a:rPr>
              <a:t>River Valley Civilizations </a:t>
            </a:r>
            <a:r>
              <a:rPr lang="en-US" dirty="0" smtClean="0">
                <a:solidFill>
                  <a:srgbClr val="FFC000"/>
                </a:solidFill>
              </a:rPr>
              <a:t>(300 B.C.)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Mesopotamia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Egypt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India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China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3554" name="Picture 2" descr="Image result for 4 great river valley civiliz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42" y="1705573"/>
            <a:ext cx="6826549" cy="42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and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393384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Protection for people and food supplies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Monarchy – ruler is a king or queen and inherits position from parent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4578" name="Picture 2" descr="Image result for ancient monarc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6" y="2060575"/>
            <a:ext cx="7008343" cy="39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038843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Developed to help explain the unknown</a:t>
            </a:r>
          </a:p>
          <a:p>
            <a:endParaRPr lang="en-US" dirty="0"/>
          </a:p>
          <a:p>
            <a:r>
              <a:rPr lang="en-US" dirty="0" smtClean="0"/>
              <a:t>Gods ensured survival</a:t>
            </a:r>
          </a:p>
          <a:p>
            <a:endParaRPr lang="en-US" dirty="0"/>
          </a:p>
          <a:p>
            <a:r>
              <a:rPr lang="en-US" dirty="0" smtClean="0"/>
              <a:t>Ruler claimed the Gods gave them power</a:t>
            </a:r>
            <a:endParaRPr lang="en-US" dirty="0"/>
          </a:p>
        </p:txBody>
      </p:sp>
      <p:pic>
        <p:nvPicPr>
          <p:cNvPr id="25602" name="Picture 2" descr="Image result for ancient relig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28" y="1273585"/>
            <a:ext cx="4782969" cy="47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87747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Groups divided by wealth and jobs</a:t>
            </a:r>
          </a:p>
          <a:p>
            <a:endParaRPr lang="en-US" dirty="0"/>
          </a:p>
          <a:p>
            <a:r>
              <a:rPr lang="en-US" dirty="0" smtClean="0"/>
              <a:t>Rulers, Priests, Government Officials, Warriors</a:t>
            </a:r>
          </a:p>
          <a:p>
            <a:endParaRPr lang="en-US" dirty="0" smtClean="0"/>
          </a:p>
          <a:p>
            <a:r>
              <a:rPr lang="en-US" dirty="0" smtClean="0"/>
              <a:t>Farmers, Artisans, Craftspeople</a:t>
            </a:r>
          </a:p>
          <a:p>
            <a:endParaRPr lang="en-US" dirty="0" smtClean="0"/>
          </a:p>
          <a:p>
            <a:r>
              <a:rPr lang="en-US" dirty="0" smtClean="0"/>
              <a:t>Enslaved people – mostly captured in wars</a:t>
            </a:r>
            <a:endParaRPr lang="en-US" dirty="0"/>
          </a:p>
        </p:txBody>
      </p:sp>
      <p:pic>
        <p:nvPicPr>
          <p:cNvPr id="26626" name="Picture 2" descr="Image result for ancient social stru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855654"/>
            <a:ext cx="5925542" cy="5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790956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way to pass on information</a:t>
            </a:r>
          </a:p>
          <a:p>
            <a:endParaRPr lang="en-US" dirty="0"/>
          </a:p>
          <a:p>
            <a:r>
              <a:rPr lang="en-US" dirty="0" smtClean="0"/>
              <a:t>Symbols used for letters and words</a:t>
            </a:r>
            <a:endParaRPr lang="en-US" dirty="0"/>
          </a:p>
        </p:txBody>
      </p:sp>
      <p:pic>
        <p:nvPicPr>
          <p:cNvPr id="27650" name="Picture 2" descr="Image result for neolithic wri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22" y="1456298"/>
            <a:ext cx="5909796" cy="4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581375"/>
            <a:ext cx="3587022" cy="467496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Farming replaced hunting and gathering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Domestication – adaption of animals to live with humans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Meat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Wool</a:t>
            </a:r>
            <a:endParaRPr lang="en-US" dirty="0"/>
          </a:p>
        </p:txBody>
      </p:sp>
      <p:pic>
        <p:nvPicPr>
          <p:cNvPr id="2050" name="Picture 2" descr="Image result for neolithic domest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04" y="1479058"/>
            <a:ext cx="6338757" cy="45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8000 B.C. – 4000 B.C.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Neolithic – “New Stone”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Systematic agriculture – organized growing of food on a regular schedule</a:t>
            </a:r>
          </a:p>
          <a:p>
            <a:endParaRPr lang="en-US" dirty="0"/>
          </a:p>
          <a:p>
            <a:r>
              <a:rPr lang="en-US" dirty="0" smtClean="0"/>
              <a:t>Slow process to change over</a:t>
            </a:r>
            <a:endParaRPr lang="en-US" dirty="0"/>
          </a:p>
        </p:txBody>
      </p:sp>
      <p:pic>
        <p:nvPicPr>
          <p:cNvPr id="3074" name="Picture 2" descr="Image result for neolithic domest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924847"/>
            <a:ext cx="6056502" cy="307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Humans can now produce a constant supply of food</a:t>
            </a:r>
          </a:p>
          <a:p>
            <a:endParaRPr lang="en-US" dirty="0"/>
          </a:p>
          <a:p>
            <a:r>
              <a:rPr lang="en-US" dirty="0" smtClean="0"/>
              <a:t>Populations grew</a:t>
            </a:r>
          </a:p>
          <a:p>
            <a:endParaRPr lang="en-US" dirty="0"/>
          </a:p>
          <a:p>
            <a:r>
              <a:rPr lang="en-US" dirty="0" smtClean="0"/>
              <a:t>Nomadic living changed to communal living</a:t>
            </a:r>
            <a:endParaRPr lang="en-US" dirty="0"/>
          </a:p>
        </p:txBody>
      </p:sp>
      <p:pic>
        <p:nvPicPr>
          <p:cNvPr id="4098" name="Picture 2" descr="Image result for agricultural r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2060574"/>
            <a:ext cx="6408381" cy="36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882127"/>
            <a:ext cx="2855502" cy="53742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8000 B.C. - SW Asia – wheat, barley, pigs, cows, goats, and sheep</a:t>
            </a:r>
          </a:p>
          <a:p>
            <a:endParaRPr lang="en-US" dirty="0"/>
          </a:p>
          <a:p>
            <a:r>
              <a:rPr lang="en-US" dirty="0" smtClean="0"/>
              <a:t>Farming was now an economic activity in Europe</a:t>
            </a:r>
          </a:p>
        </p:txBody>
      </p:sp>
      <p:pic>
        <p:nvPicPr>
          <p:cNvPr id="5122" name="Picture 2" descr="Image result for agricultural revolution southwest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83" y="1207789"/>
            <a:ext cx="6407648" cy="48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heat and bar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53" y="4087906"/>
            <a:ext cx="3017896" cy="22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570155"/>
            <a:ext cx="3393384" cy="5686183"/>
          </a:xfrm>
        </p:spPr>
        <p:txBody>
          <a:bodyPr/>
          <a:lstStyle/>
          <a:p>
            <a:r>
              <a:rPr lang="en-US" dirty="0" smtClean="0"/>
              <a:t>6000 B.C. – Nile Valley in Egypt – wheat and barley</a:t>
            </a:r>
          </a:p>
          <a:p>
            <a:endParaRPr lang="en-US" dirty="0"/>
          </a:p>
          <a:p>
            <a:r>
              <a:rPr lang="en-US" dirty="0" smtClean="0"/>
              <a:t>Spread to other part of Africa</a:t>
            </a:r>
          </a:p>
          <a:p>
            <a:pPr lvl="1"/>
            <a:r>
              <a:rPr lang="en-US" dirty="0" smtClean="0"/>
              <a:t>Tubers, yams, bananas</a:t>
            </a:r>
          </a:p>
          <a:p>
            <a:endParaRPr lang="en-US" dirty="0"/>
          </a:p>
          <a:p>
            <a:r>
              <a:rPr lang="en-US" dirty="0" smtClean="0"/>
              <a:t>Wheat and Barley then moved into India</a:t>
            </a:r>
          </a:p>
        </p:txBody>
      </p:sp>
      <p:pic>
        <p:nvPicPr>
          <p:cNvPr id="7" name="Picture 2" descr="Image result for agricultural revolution southwest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11" y="1267657"/>
            <a:ext cx="5721571" cy="42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u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20" y="3905026"/>
            <a:ext cx="2616863" cy="26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720763"/>
            <a:ext cx="3780660" cy="34316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6000 B.C. – China – millet and pigs</a:t>
            </a:r>
          </a:p>
          <a:p>
            <a:endParaRPr lang="en-US" dirty="0"/>
          </a:p>
          <a:p>
            <a:r>
              <a:rPr lang="en-US" dirty="0" smtClean="0"/>
              <a:t>5000 B.C. – SE Asia – rice</a:t>
            </a:r>
          </a:p>
          <a:p>
            <a:pPr lvl="1"/>
            <a:r>
              <a:rPr lang="en-US" dirty="0" smtClean="0"/>
              <a:t>Spread to China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Image result for agricultural revolution southwest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1272708"/>
            <a:ext cx="6033119" cy="45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i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67" y="4152452"/>
            <a:ext cx="2825913" cy="22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947135"/>
            <a:ext cx="3565507" cy="43092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7000 – 5000 B.C. – Mexico and C. America</a:t>
            </a:r>
          </a:p>
          <a:p>
            <a:pPr lvl="1"/>
            <a:r>
              <a:rPr lang="en-US" dirty="0" smtClean="0"/>
              <a:t>Corn, squash, potatoes, chicken</a:t>
            </a:r>
            <a:endParaRPr lang="en-US" dirty="0"/>
          </a:p>
        </p:txBody>
      </p:sp>
      <p:pic>
        <p:nvPicPr>
          <p:cNvPr id="5" name="Picture 2" descr="Image result for agricultural revolution southwest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8" y="1399617"/>
            <a:ext cx="6925432" cy="51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4333</TotalTime>
  <Words>455</Words>
  <Application>Microsoft Office PowerPoint</Application>
  <PresentationFormat>Widescreen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The Agricultural Revolution</vt:lpstr>
      <vt:lpstr>Neolithic Times</vt:lpstr>
      <vt:lpstr>PowerPoint Presentation</vt:lpstr>
      <vt:lpstr>Neolithic Age</vt:lpstr>
      <vt:lpstr>Agricultural Revolution</vt:lpstr>
      <vt:lpstr>PowerPoint Presentation</vt:lpstr>
      <vt:lpstr>PowerPoint Presentation</vt:lpstr>
      <vt:lpstr>PowerPoint Presentation</vt:lpstr>
      <vt:lpstr>PowerPoint Presentation</vt:lpstr>
      <vt:lpstr>Neolithic Life</vt:lpstr>
      <vt:lpstr>Jericho</vt:lpstr>
      <vt:lpstr>PowerPoint Presentation</vt:lpstr>
      <vt:lpstr>PowerPoint Presentation</vt:lpstr>
      <vt:lpstr>Catalhuyuk </vt:lpstr>
      <vt:lpstr>PowerPoint Presentation</vt:lpstr>
      <vt:lpstr>PowerPoint Presentation</vt:lpstr>
      <vt:lpstr>PowerPoint Presentation</vt:lpstr>
      <vt:lpstr>Otzi the Ice Man</vt:lpstr>
      <vt:lpstr>Settled Life</vt:lpstr>
      <vt:lpstr>PowerPoint Presentation</vt:lpstr>
      <vt:lpstr>PowerPoint Presentation</vt:lpstr>
      <vt:lpstr>Bronze Age</vt:lpstr>
      <vt:lpstr>PowerPoint Presentation</vt:lpstr>
      <vt:lpstr>Civilizations Emerge</vt:lpstr>
      <vt:lpstr>Cities and Governments</vt:lpstr>
      <vt:lpstr>Religions</vt:lpstr>
      <vt:lpstr>Social Structure</vt:lpstr>
      <vt:lpstr>Writing and Art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Meyers</dc:creator>
  <cp:lastModifiedBy>Nick Meyers</cp:lastModifiedBy>
  <cp:revision>19</cp:revision>
  <cp:lastPrinted>2019-09-30T18:53:48Z</cp:lastPrinted>
  <dcterms:created xsi:type="dcterms:W3CDTF">2019-09-24T17:46:43Z</dcterms:created>
  <dcterms:modified xsi:type="dcterms:W3CDTF">2019-10-02T15:16:18Z</dcterms:modified>
</cp:coreProperties>
</file>