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Rome as a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3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Cincinnatus – famous dictator know for loyalty to Rome</a:t>
            </a:r>
          </a:p>
          <a:p>
            <a:endParaRPr lang="en-US" dirty="0"/>
          </a:p>
          <a:p>
            <a:r>
              <a:rPr lang="en-US" dirty="0" smtClean="0"/>
              <a:t>Enemy threatened Rome</a:t>
            </a:r>
          </a:p>
          <a:p>
            <a:endParaRPr lang="en-US" dirty="0"/>
          </a:p>
          <a:p>
            <a:r>
              <a:rPr lang="en-US" dirty="0" smtClean="0"/>
              <a:t>Found him plowing his fields</a:t>
            </a:r>
          </a:p>
          <a:p>
            <a:r>
              <a:rPr lang="en-US" dirty="0" smtClean="0"/>
              <a:t>Created an army</a:t>
            </a:r>
          </a:p>
          <a:p>
            <a:r>
              <a:rPr lang="en-US" dirty="0" smtClean="0"/>
              <a:t>Defeated the enemy</a:t>
            </a:r>
          </a:p>
          <a:p>
            <a:r>
              <a:rPr lang="en-US" dirty="0" smtClean="0"/>
              <a:t>Marched back to Rome</a:t>
            </a:r>
          </a:p>
          <a:p>
            <a:r>
              <a:rPr lang="en-US" dirty="0" smtClean="0"/>
              <a:t>Resigned as dictator</a:t>
            </a:r>
          </a:p>
          <a:p>
            <a:r>
              <a:rPr lang="en-US" dirty="0" smtClean="0"/>
              <a:t>16 days</a:t>
            </a:r>
            <a:endParaRPr lang="en-US" dirty="0"/>
          </a:p>
        </p:txBody>
      </p:sp>
      <p:pic>
        <p:nvPicPr>
          <p:cNvPr id="9218" name="Picture 2" descr="Image result for roman dictator cincinnat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26" y="1668484"/>
            <a:ext cx="6733356" cy="43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5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Civic Duty – idea that citizen have a responsibly to help their country</a:t>
            </a:r>
          </a:p>
          <a:p>
            <a:endParaRPr lang="en-US" dirty="0"/>
          </a:p>
          <a:p>
            <a:r>
              <a:rPr lang="en-US" dirty="0" smtClean="0"/>
              <a:t>George Washington was inspired by Cincinnatus – he too was a farmer that was asked to help his country</a:t>
            </a:r>
          </a:p>
          <a:p>
            <a:pPr lvl="1"/>
            <a:r>
              <a:rPr lang="en-US" dirty="0" smtClean="0"/>
              <a:t>Led Continental Army for independence</a:t>
            </a:r>
          </a:p>
          <a:p>
            <a:pPr lvl="1"/>
            <a:r>
              <a:rPr lang="en-US" dirty="0" smtClean="0"/>
              <a:t>Returned back home to farm</a:t>
            </a:r>
          </a:p>
          <a:p>
            <a:pPr lvl="1"/>
            <a:r>
              <a:rPr lang="en-US" dirty="0" smtClean="0"/>
              <a:t>Reluctantly agreed to become the 1</a:t>
            </a:r>
            <a:r>
              <a:rPr lang="en-US" baseline="30000" dirty="0" smtClean="0"/>
              <a:t>st</a:t>
            </a:r>
            <a:r>
              <a:rPr lang="en-US" dirty="0" smtClean="0"/>
              <a:t> president</a:t>
            </a:r>
            <a:endParaRPr lang="en-US" dirty="0"/>
          </a:p>
        </p:txBody>
      </p:sp>
      <p:pic>
        <p:nvPicPr>
          <p:cNvPr id="10244" name="Picture 4" descr="Image result for george washington farm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11" y="1584862"/>
            <a:ext cx="6138533" cy="44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0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Influenced the US legal system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Plebeians demanded that laws were to written down</a:t>
            </a:r>
          </a:p>
          <a:p>
            <a:endParaRPr lang="en-US" dirty="0" smtClean="0"/>
          </a:p>
          <a:p>
            <a:r>
              <a:rPr lang="en-US" dirty="0" smtClean="0"/>
              <a:t>Fear that patrician judges would rule unfairly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Judges could then refer to written laws</a:t>
            </a:r>
          </a:p>
          <a:p>
            <a:endParaRPr lang="en-US" dirty="0"/>
          </a:p>
        </p:txBody>
      </p:sp>
      <p:pic>
        <p:nvPicPr>
          <p:cNvPr id="11266" name="Picture 2" descr="Image result for ancient rome system of la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1770229"/>
            <a:ext cx="6467191" cy="363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3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268" y="2060575"/>
            <a:ext cx="4628383" cy="4195763"/>
          </a:xfrm>
        </p:spPr>
        <p:txBody>
          <a:bodyPr>
            <a:normAutofit/>
          </a:bodyPr>
          <a:lstStyle/>
          <a:p>
            <a:r>
              <a:rPr lang="en-US" dirty="0" smtClean="0"/>
              <a:t>451 BC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Twelve Tables – first written code of laws</a:t>
            </a:r>
          </a:p>
          <a:p>
            <a:endParaRPr lang="en-US" dirty="0"/>
          </a:p>
          <a:p>
            <a:r>
              <a:rPr lang="en-US" dirty="0" smtClean="0"/>
              <a:t>Bronze tables</a:t>
            </a:r>
          </a:p>
          <a:p>
            <a:endParaRPr lang="en-US" dirty="0"/>
          </a:p>
          <a:p>
            <a:r>
              <a:rPr lang="en-US" dirty="0" smtClean="0"/>
              <a:t>Placed in the Forum – marketplace</a:t>
            </a:r>
          </a:p>
          <a:p>
            <a:endParaRPr lang="en-US" dirty="0"/>
          </a:p>
          <a:p>
            <a:r>
              <a:rPr lang="en-US" dirty="0" smtClean="0"/>
              <a:t>All citizens have the right to be treated equally</a:t>
            </a:r>
            <a:endParaRPr lang="en-US" dirty="0"/>
          </a:p>
        </p:txBody>
      </p:sp>
      <p:pic>
        <p:nvPicPr>
          <p:cNvPr id="12290" name="Picture 2" descr="Image result for ancient rome twelve tab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95" y="1972494"/>
            <a:ext cx="6346804" cy="39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9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Law of Nations – laws that applied to all people everywhere in the empire</a:t>
            </a:r>
          </a:p>
          <a:p>
            <a:pPr lvl="1"/>
            <a:r>
              <a:rPr lang="en-US" dirty="0" smtClean="0"/>
              <a:t>Non citizens</a:t>
            </a:r>
            <a:endParaRPr lang="en-US" dirty="0"/>
          </a:p>
        </p:txBody>
      </p:sp>
      <p:pic>
        <p:nvPicPr>
          <p:cNvPr id="13314" name="Picture 2" descr="Image result for ancient rome law of na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15" y="1212142"/>
            <a:ext cx="5436145" cy="5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0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Innocent until proven guilty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Rule of Law – all people should be have laws applied to them equally</a:t>
            </a:r>
          </a:p>
          <a:p>
            <a:endParaRPr lang="en-US" dirty="0"/>
          </a:p>
          <a:p>
            <a:r>
              <a:rPr lang="en-US" dirty="0" smtClean="0"/>
              <a:t>Upper class and lower class had different laws</a:t>
            </a:r>
          </a:p>
        </p:txBody>
      </p:sp>
      <p:pic>
        <p:nvPicPr>
          <p:cNvPr id="14338" name="Picture 2" descr="Image result for ancient rome rule of la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661877"/>
            <a:ext cx="6292800" cy="41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04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32" y="1584961"/>
            <a:ext cx="4959720" cy="46713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Early Romans were divided into two divisions: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Patricians – Ruling class</a:t>
            </a:r>
          </a:p>
          <a:p>
            <a:pPr lvl="1"/>
            <a:r>
              <a:rPr lang="en-US" dirty="0" smtClean="0"/>
              <a:t>Wealthy land owners</a:t>
            </a:r>
          </a:p>
          <a:p>
            <a:pPr lvl="1"/>
            <a:r>
              <a:rPr lang="en-US" dirty="0" smtClean="0"/>
              <a:t>Prominent families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Plebeians – Majority</a:t>
            </a:r>
          </a:p>
          <a:p>
            <a:pPr lvl="1"/>
            <a:r>
              <a:rPr lang="en-US" dirty="0" smtClean="0"/>
              <a:t>Not wealthy</a:t>
            </a:r>
          </a:p>
          <a:p>
            <a:pPr lvl="1"/>
            <a:r>
              <a:rPr lang="en-US" dirty="0" smtClean="0"/>
              <a:t>Farmers, artisans, shopkeepers</a:t>
            </a:r>
          </a:p>
          <a:p>
            <a:pPr lvl="1"/>
            <a:r>
              <a:rPr lang="en-US" dirty="0" smtClean="0"/>
              <a:t>Couldn’t hold public office lead ceremonies for gods</a:t>
            </a:r>
          </a:p>
        </p:txBody>
      </p:sp>
      <p:pic>
        <p:nvPicPr>
          <p:cNvPr id="1026" name="Picture 2" descr="Image result for plebeians and patrici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20" y="1723527"/>
            <a:ext cx="6653456" cy="43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451271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Both: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Roman citizens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Taxed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Served in military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Couldn’t marry between classes</a:t>
            </a:r>
          </a:p>
          <a:p>
            <a:endParaRPr lang="en-US" dirty="0"/>
          </a:p>
        </p:txBody>
      </p:sp>
      <p:pic>
        <p:nvPicPr>
          <p:cNvPr id="2050" name="Picture 2" descr="Image result for plebeians and patrici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17" y="1649372"/>
            <a:ext cx="7471625" cy="42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4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60575"/>
            <a:ext cx="4554583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3 Branches</a:t>
            </a:r>
          </a:p>
          <a:p>
            <a:endParaRPr lang="en-US" dirty="0"/>
          </a:p>
          <a:p>
            <a:r>
              <a:rPr lang="en-US" dirty="0" smtClean="0"/>
              <a:t>1. Made laws</a:t>
            </a:r>
          </a:p>
          <a:p>
            <a:r>
              <a:rPr lang="en-US" dirty="0" smtClean="0"/>
              <a:t>2. Ran daily affairs of government</a:t>
            </a:r>
          </a:p>
          <a:p>
            <a:r>
              <a:rPr lang="en-US" dirty="0" smtClean="0"/>
              <a:t>3. Judges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Check and balances – prevented one branch from getting too large</a:t>
            </a:r>
          </a:p>
          <a:p>
            <a:endParaRPr lang="en-US" dirty="0"/>
          </a:p>
          <a:p>
            <a:r>
              <a:rPr lang="en-US" dirty="0" smtClean="0"/>
              <a:t>Branches were not separated</a:t>
            </a:r>
            <a:endParaRPr lang="en-US" dirty="0"/>
          </a:p>
        </p:txBody>
      </p:sp>
      <p:pic>
        <p:nvPicPr>
          <p:cNvPr id="3074" name="Picture 2" descr="Image result for ancient rome levels of govern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39" y="1572895"/>
            <a:ext cx="6762403" cy="420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4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550" y="2060575"/>
            <a:ext cx="5247102" cy="456664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2 consuls headed the government</a:t>
            </a:r>
          </a:p>
          <a:p>
            <a:pPr lvl="1"/>
            <a:r>
              <a:rPr lang="en-US" dirty="0" smtClean="0"/>
              <a:t>Administrative and army leaders</a:t>
            </a:r>
          </a:p>
          <a:p>
            <a:pPr lvl="1"/>
            <a:r>
              <a:rPr lang="en-US" dirty="0" smtClean="0"/>
              <a:t>Served 1 year in office – prevented too much power</a:t>
            </a:r>
            <a:endParaRPr lang="en-US" dirty="0"/>
          </a:p>
          <a:p>
            <a:pPr lvl="1"/>
            <a:r>
              <a:rPr lang="en-US" dirty="0" smtClean="0"/>
              <a:t>Each could veto (reject) the other’s decision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Praetors – interpreted the laws and served as judges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 result for ancient rome consu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4" y="853440"/>
            <a:ext cx="4171079" cy="55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1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354" y="2060575"/>
            <a:ext cx="4733297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Senate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Rome’s legislature</a:t>
            </a:r>
          </a:p>
          <a:p>
            <a:pPr lvl="1"/>
            <a:r>
              <a:rPr lang="en-US" dirty="0" smtClean="0"/>
              <a:t>300 patrician men</a:t>
            </a:r>
          </a:p>
          <a:p>
            <a:pPr lvl="1"/>
            <a:r>
              <a:rPr lang="en-US" dirty="0" smtClean="0"/>
              <a:t>Served for life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Assembly of Centuries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Elected consuls and praetors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Passed laws</a:t>
            </a:r>
          </a:p>
          <a:p>
            <a:pPr lvl="1"/>
            <a:r>
              <a:rPr lang="en-US" dirty="0" smtClean="0"/>
              <a:t>Like the Senate but controlled by patricians</a:t>
            </a:r>
          </a:p>
        </p:txBody>
      </p:sp>
      <p:pic>
        <p:nvPicPr>
          <p:cNvPr id="5122" name="Picture 2" descr="Image result for ancient rome sen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29" y="1439567"/>
            <a:ext cx="6666813" cy="48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4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Between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Plebeians grew frustrated</a:t>
            </a:r>
          </a:p>
          <a:p>
            <a:endParaRPr lang="en-US" dirty="0" smtClean="0"/>
          </a:p>
          <a:p>
            <a:r>
              <a:rPr lang="en-US" dirty="0" smtClean="0"/>
              <a:t>Went on strike and started their own government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Patricians agreed to allow plebeian representatives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Image result for plebeian revo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36" y="1446214"/>
            <a:ext cx="4314909" cy="499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9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Council of the Plebs </a:t>
            </a:r>
          </a:p>
          <a:p>
            <a:r>
              <a:rPr lang="en-US" dirty="0">
                <a:solidFill>
                  <a:srgbClr val="FFC000"/>
                </a:solidFill>
              </a:rPr>
              <a:t>Elected officials called </a:t>
            </a:r>
            <a:r>
              <a:rPr lang="en-US" dirty="0" smtClean="0">
                <a:solidFill>
                  <a:srgbClr val="FFC000"/>
                </a:solidFill>
              </a:rPr>
              <a:t>Tribunes</a:t>
            </a:r>
          </a:p>
          <a:p>
            <a:pPr lvl="1"/>
            <a:r>
              <a:rPr lang="en-US" dirty="0" smtClean="0"/>
              <a:t>Voiced concerns</a:t>
            </a:r>
          </a:p>
          <a:p>
            <a:pPr lvl="1"/>
            <a:r>
              <a:rPr lang="en-US" dirty="0" smtClean="0"/>
              <a:t>Veto governmental decisions</a:t>
            </a:r>
          </a:p>
          <a:p>
            <a:pPr lvl="1"/>
            <a:r>
              <a:rPr lang="en-US" dirty="0" smtClean="0"/>
              <a:t>Could become council</a:t>
            </a:r>
          </a:p>
          <a:p>
            <a:pPr lvl="1"/>
            <a:r>
              <a:rPr lang="en-US" dirty="0" smtClean="0"/>
              <a:t>Marriages were eventually allowed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Eventually allowed to pass laws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7170" name="Picture 2" descr="Image result for plebeian tribu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44" y="1610673"/>
            <a:ext cx="5910768" cy="44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0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Dictators and Civil 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Time of crisis – consuls would resign and a dictator would be appointed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Dictator – senate appointed person to lead with absolute </a:t>
            </a:r>
            <a:r>
              <a:rPr lang="en-US" dirty="0" smtClean="0">
                <a:solidFill>
                  <a:srgbClr val="FFC000"/>
                </a:solidFill>
              </a:rPr>
              <a:t>power</a:t>
            </a:r>
          </a:p>
          <a:p>
            <a:endParaRPr lang="en-US" dirty="0"/>
          </a:p>
          <a:p>
            <a:r>
              <a:rPr lang="en-US" dirty="0" smtClean="0"/>
              <a:t>After the crisis – dictator would give up power and government restored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Image result for roman dictatorsh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466388"/>
            <a:ext cx="5821492" cy="500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01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3317</TotalTime>
  <Words>414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Rome as a Republic</vt:lpstr>
      <vt:lpstr>Governing Rome</vt:lpstr>
      <vt:lpstr>PowerPoint Presentation</vt:lpstr>
      <vt:lpstr>Government</vt:lpstr>
      <vt:lpstr>PowerPoint Presentation</vt:lpstr>
      <vt:lpstr>PowerPoint Presentation</vt:lpstr>
      <vt:lpstr>Conflict Between Classes</vt:lpstr>
      <vt:lpstr>PowerPoint Presentation</vt:lpstr>
      <vt:lpstr>Dictators and Civil Duty</vt:lpstr>
      <vt:lpstr>PowerPoint Presentation</vt:lpstr>
      <vt:lpstr>PowerPoint Presentation</vt:lpstr>
      <vt:lpstr>System of Law</vt:lpstr>
      <vt:lpstr>PowerPoint Presentation</vt:lpstr>
      <vt:lpstr>PowerPoint Presentation</vt:lpstr>
      <vt:lpstr>Roman Justice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 as a Republic</dc:title>
  <dc:creator>Nick Meyers</dc:creator>
  <cp:lastModifiedBy>Nick Meyers</cp:lastModifiedBy>
  <cp:revision>23</cp:revision>
  <dcterms:created xsi:type="dcterms:W3CDTF">2020-03-02T18:18:03Z</dcterms:created>
  <dcterms:modified xsi:type="dcterms:W3CDTF">2020-04-06T22:43:42Z</dcterms:modified>
</cp:coreProperties>
</file>