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Founding of Rome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11-1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86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Etruscans – 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Ruled by nobles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Metals – weapons and tools</a:t>
            </a:r>
          </a:p>
          <a:p>
            <a:pPr lvl="1"/>
            <a:r>
              <a:rPr lang="en-US" dirty="0" smtClean="0"/>
              <a:t>Paintings on tombs</a:t>
            </a:r>
          </a:p>
          <a:p>
            <a:pPr lvl="1"/>
            <a:r>
              <a:rPr lang="en-US" dirty="0" smtClean="0"/>
              <a:t>Brick buildings</a:t>
            </a:r>
          </a:p>
          <a:p>
            <a:pPr lvl="1"/>
            <a:r>
              <a:rPr lang="en-US" dirty="0" smtClean="0"/>
              <a:t>Tile roofs</a:t>
            </a:r>
          </a:p>
          <a:p>
            <a:pPr lvl="1"/>
            <a:r>
              <a:rPr lang="en-US" dirty="0" smtClean="0"/>
              <a:t>City streets</a:t>
            </a:r>
          </a:p>
          <a:p>
            <a:pPr lvl="1"/>
            <a:r>
              <a:rPr lang="en-US" dirty="0" smtClean="0"/>
              <a:t>Religious rituals</a:t>
            </a:r>
          </a:p>
          <a:p>
            <a:pPr lvl="1"/>
            <a:r>
              <a:rPr lang="en-US" dirty="0" smtClean="0"/>
              <a:t>Clothing - togas</a:t>
            </a:r>
          </a:p>
          <a:p>
            <a:endParaRPr lang="en-US" dirty="0"/>
          </a:p>
        </p:txBody>
      </p:sp>
      <p:pic>
        <p:nvPicPr>
          <p:cNvPr id="10242" name="Picture 2" descr="Image result for roman tog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792" y="2164243"/>
            <a:ext cx="6601282" cy="330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17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Romans over through Etruscan king</a:t>
            </a:r>
          </a:p>
          <a:p>
            <a:pPr lvl="1"/>
            <a:r>
              <a:rPr lang="en-US" dirty="0" smtClean="0"/>
              <a:t>Tarquin the Proud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Started a republic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Citizens elect leaders</a:t>
            </a:r>
          </a:p>
          <a:p>
            <a:endParaRPr lang="en-US" dirty="0"/>
          </a:p>
        </p:txBody>
      </p:sp>
      <p:pic>
        <p:nvPicPr>
          <p:cNvPr id="11266" name="Picture 2" descr="Image result for roman republi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651" y="1698068"/>
            <a:ext cx="6264663" cy="400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99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267 BC – Romans had control of most of </a:t>
            </a:r>
            <a:r>
              <a:rPr lang="en-US" dirty="0" smtClean="0"/>
              <a:t>Italy</a:t>
            </a:r>
          </a:p>
          <a:p>
            <a:endParaRPr lang="en-US" dirty="0"/>
          </a:p>
          <a:p>
            <a:r>
              <a:rPr lang="en-US" dirty="0" smtClean="0"/>
              <a:t>Male land owners had to serve in army</a:t>
            </a:r>
          </a:p>
          <a:p>
            <a:endParaRPr lang="en-US" dirty="0"/>
          </a:p>
          <a:p>
            <a:r>
              <a:rPr lang="en-US" dirty="0" smtClean="0"/>
              <a:t>Well trained</a:t>
            </a:r>
          </a:p>
          <a:p>
            <a:endParaRPr lang="en-US" dirty="0" smtClean="0"/>
          </a:p>
          <a:p>
            <a:r>
              <a:rPr lang="en-US" dirty="0" smtClean="0"/>
              <a:t>Deserters were put to death</a:t>
            </a:r>
          </a:p>
        </p:txBody>
      </p:sp>
      <p:pic>
        <p:nvPicPr>
          <p:cNvPr id="7170" name="Picture 2" descr="Image result for romans in ital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651" y="452718"/>
            <a:ext cx="5914213" cy="604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98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Fought in legions – large groups of </a:t>
            </a:r>
            <a:r>
              <a:rPr lang="en-US" dirty="0" smtClean="0">
                <a:solidFill>
                  <a:srgbClr val="FFC000"/>
                </a:solidFill>
              </a:rPr>
              <a:t>soldiers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Easier to get around battle field</a:t>
            </a:r>
          </a:p>
          <a:p>
            <a:pPr lvl="1"/>
            <a:r>
              <a:rPr lang="en-US" dirty="0" smtClean="0"/>
              <a:t>6,000 men</a:t>
            </a:r>
          </a:p>
          <a:p>
            <a:pPr lvl="1"/>
            <a:r>
              <a:rPr lang="en-US" dirty="0" smtClean="0"/>
              <a:t>Further divided into groups </a:t>
            </a:r>
            <a:r>
              <a:rPr lang="en-US" dirty="0" smtClean="0"/>
              <a:t>of 60 – 120</a:t>
            </a:r>
          </a:p>
          <a:p>
            <a:endParaRPr lang="en-US" dirty="0" smtClean="0"/>
          </a:p>
          <a:p>
            <a:r>
              <a:rPr lang="en-US" dirty="0" smtClean="0"/>
              <a:t>Gladius – short double edged sword</a:t>
            </a:r>
          </a:p>
          <a:p>
            <a:r>
              <a:rPr lang="en-US" dirty="0" smtClean="0"/>
              <a:t>Pilum – iron spear</a:t>
            </a:r>
          </a:p>
          <a:p>
            <a:r>
              <a:rPr lang="en-US" dirty="0" smtClean="0"/>
              <a:t>Standard – tall pole topped with a symbol</a:t>
            </a:r>
          </a:p>
          <a:p>
            <a:endParaRPr lang="en-US" dirty="0"/>
          </a:p>
        </p:txBody>
      </p:sp>
      <p:pic>
        <p:nvPicPr>
          <p:cNvPr id="12290" name="Picture 2" descr="Image result for roman legio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009" y="1673539"/>
            <a:ext cx="6110220" cy="412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36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Ruling 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Built permanent outposts</a:t>
            </a:r>
          </a:p>
          <a:p>
            <a:pPr lvl="1"/>
            <a:r>
              <a:rPr lang="en-US" dirty="0" smtClean="0"/>
              <a:t>Protected new conquered regions</a:t>
            </a:r>
          </a:p>
          <a:p>
            <a:endParaRPr lang="en-US" dirty="0"/>
          </a:p>
          <a:p>
            <a:r>
              <a:rPr lang="en-US" dirty="0" smtClean="0"/>
              <a:t>Built roads between settlements</a:t>
            </a:r>
          </a:p>
          <a:p>
            <a:pPr lvl="1"/>
            <a:r>
              <a:rPr lang="en-US" dirty="0" smtClean="0"/>
              <a:t>Supplies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Roman Confederation – gave some conquered people full </a:t>
            </a:r>
            <a:r>
              <a:rPr lang="en-US" dirty="0" smtClean="0">
                <a:solidFill>
                  <a:srgbClr val="FFC000"/>
                </a:solidFill>
              </a:rPr>
              <a:t>citizenship</a:t>
            </a:r>
          </a:p>
          <a:p>
            <a:pPr lvl="1"/>
            <a:r>
              <a:rPr lang="en-US" dirty="0" smtClean="0"/>
              <a:t>WHY?</a:t>
            </a:r>
            <a:endParaRPr lang="en-US" dirty="0"/>
          </a:p>
        </p:txBody>
      </p:sp>
      <p:pic>
        <p:nvPicPr>
          <p:cNvPr id="13314" name="Picture 2" descr="Image result for Roman outpo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703" y="1624405"/>
            <a:ext cx="5737410" cy="447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81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Conquered people would become allies</a:t>
            </a:r>
            <a:endParaRPr lang="en-US" dirty="0">
              <a:solidFill>
                <a:srgbClr val="FFC000"/>
              </a:solidFill>
            </a:endParaRPr>
          </a:p>
          <a:p>
            <a:pPr lvl="1"/>
            <a:r>
              <a:rPr lang="en-US" dirty="0" smtClean="0"/>
              <a:t>Paid Rome taxes</a:t>
            </a:r>
            <a:endParaRPr lang="en-US" dirty="0"/>
          </a:p>
          <a:p>
            <a:pPr lvl="1"/>
            <a:r>
              <a:rPr lang="en-US" dirty="0" smtClean="0"/>
              <a:t>Provided soldiers </a:t>
            </a:r>
          </a:p>
          <a:p>
            <a:endParaRPr lang="en-US" dirty="0"/>
          </a:p>
          <a:p>
            <a:r>
              <a:rPr lang="en-US" dirty="0" smtClean="0"/>
              <a:t>Maintained peace in conquered lands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Became stronger and more unified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4338" name="Picture 2" descr="Image result for ancient rome allies m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531" y="452718"/>
            <a:ext cx="4961696" cy="601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89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Rome’s Beginnings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5"/>
            <a:ext cx="3404142" cy="41957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Romans adopted Greek culture</a:t>
            </a:r>
          </a:p>
          <a:p>
            <a:endParaRPr lang="en-US" dirty="0"/>
          </a:p>
          <a:p>
            <a:r>
              <a:rPr lang="en-US" dirty="0" smtClean="0"/>
              <a:t>Empire expanded through much of Europe, Africa, and Asia</a:t>
            </a:r>
            <a:endParaRPr lang="en-US" dirty="0"/>
          </a:p>
        </p:txBody>
      </p:sp>
      <p:pic>
        <p:nvPicPr>
          <p:cNvPr id="1026" name="Picture 2" descr="Image result for ancient roman empire m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223" y="1594247"/>
            <a:ext cx="7041098" cy="410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26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Settling of Italy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Located on Mediterranean Sea</a:t>
            </a:r>
          </a:p>
          <a:p>
            <a:endParaRPr lang="en-US" dirty="0"/>
          </a:p>
          <a:p>
            <a:r>
              <a:rPr lang="en-US" dirty="0" smtClean="0"/>
              <a:t>Mountain passes linked settlements together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Mild climate – fertile farm land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2050" name="Picture 2" descr="Image result for italy map physical featur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402" y="452718"/>
            <a:ext cx="5186066" cy="598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94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Rome’s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4552" y="1581375"/>
            <a:ext cx="4725100" cy="4674964"/>
          </a:xfrm>
        </p:spPr>
        <p:txBody>
          <a:bodyPr/>
          <a:lstStyle/>
          <a:p>
            <a:r>
              <a:rPr lang="en-US" dirty="0" smtClean="0"/>
              <a:t>Italian Peninsula</a:t>
            </a:r>
          </a:p>
          <a:p>
            <a:endParaRPr lang="en-US" dirty="0"/>
          </a:p>
          <a:p>
            <a:r>
              <a:rPr lang="en-US" dirty="0" smtClean="0"/>
              <a:t>Alps to the north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Apennines – central Italy (North to South)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Tiber River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Shipping to Mediterranean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Defense – far up river, steep hills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3074" name="Picture 2" descr="Image result for italy tiber river m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283" y="452718"/>
            <a:ext cx="5053217" cy="610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34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Rome’s Origins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9096" y="1613647"/>
            <a:ext cx="4660555" cy="464269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1</a:t>
            </a:r>
            <a:r>
              <a:rPr lang="en-US" baseline="30000" dirty="0" smtClean="0">
                <a:solidFill>
                  <a:srgbClr val="FFC000"/>
                </a:solidFill>
              </a:rPr>
              <a:t>st</a:t>
            </a:r>
            <a:r>
              <a:rPr lang="en-US" dirty="0" smtClean="0">
                <a:solidFill>
                  <a:srgbClr val="FFC000"/>
                </a:solidFill>
              </a:rPr>
              <a:t> Legend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Aeneid – Poem by Virgil</a:t>
            </a:r>
          </a:p>
          <a:p>
            <a:endParaRPr lang="en-US" dirty="0"/>
          </a:p>
          <a:p>
            <a:r>
              <a:rPr lang="en-US" dirty="0" smtClean="0"/>
              <a:t>Greeks captured the city of Troy</a:t>
            </a:r>
          </a:p>
          <a:p>
            <a:endParaRPr lang="en-US" dirty="0"/>
          </a:p>
          <a:p>
            <a:r>
              <a:rPr lang="en-US" dirty="0" smtClean="0"/>
              <a:t>Trojan named Aeneas (father of the Romans) escaped</a:t>
            </a:r>
          </a:p>
          <a:p>
            <a:endParaRPr lang="en-US" dirty="0"/>
          </a:p>
          <a:p>
            <a:r>
              <a:rPr lang="en-US" dirty="0" smtClean="0"/>
              <a:t>Settled in Italy and waged war</a:t>
            </a:r>
          </a:p>
          <a:p>
            <a:endParaRPr lang="en-US" dirty="0"/>
          </a:p>
          <a:p>
            <a:r>
              <a:rPr lang="en-US" dirty="0" smtClean="0"/>
              <a:t>Married a local king’s daughter</a:t>
            </a:r>
          </a:p>
          <a:p>
            <a:endParaRPr lang="en-US" dirty="0"/>
          </a:p>
        </p:txBody>
      </p:sp>
      <p:pic>
        <p:nvPicPr>
          <p:cNvPr id="4098" name="Picture 2" descr="Image result for Aenei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490" y="452718"/>
            <a:ext cx="3992344" cy="594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39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2</a:t>
            </a:r>
            <a:r>
              <a:rPr lang="en-US" baseline="30000" dirty="0" smtClean="0">
                <a:solidFill>
                  <a:srgbClr val="FFC000"/>
                </a:solidFill>
              </a:rPr>
              <a:t>nd</a:t>
            </a:r>
            <a:r>
              <a:rPr lang="en-US" dirty="0" smtClean="0">
                <a:solidFill>
                  <a:srgbClr val="FFC000"/>
                </a:solidFill>
              </a:rPr>
              <a:t>  legend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Romulus and Remus </a:t>
            </a:r>
            <a:r>
              <a:rPr lang="en-US" dirty="0" smtClean="0"/>
              <a:t>– twins</a:t>
            </a:r>
          </a:p>
          <a:p>
            <a:endParaRPr lang="en-US" dirty="0"/>
          </a:p>
          <a:p>
            <a:r>
              <a:rPr lang="en-US" dirty="0" smtClean="0"/>
              <a:t>Left beside the Tiber River</a:t>
            </a:r>
          </a:p>
          <a:p>
            <a:endParaRPr lang="en-US" dirty="0"/>
          </a:p>
          <a:p>
            <a:r>
              <a:rPr lang="en-US" dirty="0" smtClean="0"/>
              <a:t>Female wolf cared for them</a:t>
            </a:r>
          </a:p>
          <a:p>
            <a:endParaRPr lang="en-US" dirty="0"/>
          </a:p>
          <a:p>
            <a:r>
              <a:rPr lang="en-US" dirty="0" smtClean="0"/>
              <a:t>Shepard and his wife raised the twins</a:t>
            </a:r>
            <a:endParaRPr lang="en-US" dirty="0"/>
          </a:p>
        </p:txBody>
      </p:sp>
      <p:pic>
        <p:nvPicPr>
          <p:cNvPr id="5122" name="Picture 2" descr="Image result for Romulus and Rem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471" y="1648321"/>
            <a:ext cx="6517213" cy="440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19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twins grew and wanted to build a great city</a:t>
            </a:r>
          </a:p>
          <a:p>
            <a:endParaRPr lang="en-US" dirty="0"/>
          </a:p>
          <a:p>
            <a:r>
              <a:rPr lang="en-US" dirty="0" smtClean="0"/>
              <a:t>Remus made fun of the walls Romulus built</a:t>
            </a:r>
          </a:p>
          <a:p>
            <a:endParaRPr lang="en-US" dirty="0"/>
          </a:p>
          <a:p>
            <a:r>
              <a:rPr lang="en-US" dirty="0" smtClean="0"/>
              <a:t>Remus was killed by Romulus</a:t>
            </a:r>
          </a:p>
          <a:p>
            <a:endParaRPr lang="en-US" dirty="0"/>
          </a:p>
          <a:p>
            <a:r>
              <a:rPr lang="en-US" dirty="0" smtClean="0"/>
              <a:t>Romulus became the ruler</a:t>
            </a:r>
            <a:endParaRPr lang="en-US" dirty="0"/>
          </a:p>
        </p:txBody>
      </p:sp>
      <p:pic>
        <p:nvPicPr>
          <p:cNvPr id="6146" name="Picture 2" descr="Image result for Romulus and Rem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651" y="1615327"/>
            <a:ext cx="6257348" cy="387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64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Rome’s Origins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Archaeological </a:t>
            </a:r>
            <a:r>
              <a:rPr lang="en-US" dirty="0" smtClean="0">
                <a:solidFill>
                  <a:srgbClr val="FFC000"/>
                </a:solidFill>
              </a:rPr>
              <a:t>artifacts </a:t>
            </a:r>
            <a:r>
              <a:rPr lang="en-US" dirty="0" smtClean="0">
                <a:solidFill>
                  <a:srgbClr val="FFC000"/>
                </a:solidFill>
              </a:rPr>
              <a:t>in Italy</a:t>
            </a:r>
            <a:endParaRPr lang="en-US" dirty="0">
              <a:solidFill>
                <a:srgbClr val="FFC000"/>
              </a:solidFill>
            </a:endParaRPr>
          </a:p>
          <a:p>
            <a:pPr lvl="1"/>
            <a:r>
              <a:rPr lang="en-US" dirty="0" smtClean="0"/>
              <a:t>Neolithic people – 500 BC</a:t>
            </a:r>
          </a:p>
          <a:p>
            <a:pPr lvl="1"/>
            <a:r>
              <a:rPr lang="en-US" dirty="0" smtClean="0"/>
              <a:t>Latins – 2000 BC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Latin-speaking people </a:t>
            </a:r>
            <a:r>
              <a:rPr lang="en-US" dirty="0" smtClean="0">
                <a:solidFill>
                  <a:srgbClr val="FFC000"/>
                </a:solidFill>
              </a:rPr>
              <a:t>settled Rome</a:t>
            </a:r>
          </a:p>
          <a:p>
            <a:pPr lvl="1"/>
            <a:r>
              <a:rPr lang="en-US" dirty="0" smtClean="0"/>
              <a:t>Known as Latins</a:t>
            </a:r>
            <a:endParaRPr lang="en-US" dirty="0" smtClean="0"/>
          </a:p>
          <a:p>
            <a:pPr lvl="1"/>
            <a:r>
              <a:rPr lang="en-US" dirty="0" smtClean="0"/>
              <a:t>Became </a:t>
            </a:r>
            <a:r>
              <a:rPr lang="en-US" dirty="0" smtClean="0"/>
              <a:t>knowns as Romans</a:t>
            </a:r>
            <a:endParaRPr lang="en-US" dirty="0"/>
          </a:p>
        </p:txBody>
      </p:sp>
      <p:pic>
        <p:nvPicPr>
          <p:cNvPr id="8194" name="Picture 2" descr="Image result for ancient rome the italian peninsula m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202" y="1152983"/>
            <a:ext cx="5408024" cy="471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39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Greeks and Etruscans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After 800 BCE other groups moved into the region 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2 </a:t>
            </a:r>
            <a:r>
              <a:rPr lang="en-US" dirty="0" smtClean="0">
                <a:solidFill>
                  <a:srgbClr val="FFC000"/>
                </a:solidFill>
              </a:rPr>
              <a:t>groups that had a great influence on the Roman civilization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Greeks – </a:t>
            </a:r>
          </a:p>
          <a:p>
            <a:pPr lvl="1"/>
            <a:r>
              <a:rPr lang="en-US" dirty="0" smtClean="0"/>
              <a:t>Grape and olive farming</a:t>
            </a:r>
          </a:p>
          <a:p>
            <a:pPr lvl="1"/>
            <a:r>
              <a:rPr lang="en-US" dirty="0" smtClean="0"/>
              <a:t>Greek alphabet</a:t>
            </a:r>
          </a:p>
          <a:p>
            <a:pPr lvl="1"/>
            <a:r>
              <a:rPr lang="en-US" dirty="0" smtClean="0"/>
              <a:t>Literature</a:t>
            </a:r>
          </a:p>
          <a:p>
            <a:pPr lvl="1"/>
            <a:r>
              <a:rPr lang="en-US" dirty="0" smtClean="0"/>
              <a:t>Sculptures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Architecture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9218" name="Picture 2" descr="Image result for olives farm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435" y="3533669"/>
            <a:ext cx="4372089" cy="245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greek and roman cul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648" y="315226"/>
            <a:ext cx="457200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7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5892</TotalTime>
  <Words>368</Words>
  <Application>Microsoft Office PowerPoint</Application>
  <PresentationFormat>Widescreen</PresentationFormat>
  <Paragraphs>121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Ion</vt:lpstr>
      <vt:lpstr>The Founding of Rome</vt:lpstr>
      <vt:lpstr>Rome’s Beginnings</vt:lpstr>
      <vt:lpstr>Settling of Italy</vt:lpstr>
      <vt:lpstr>Rome’s Location</vt:lpstr>
      <vt:lpstr>Rome’s Origins</vt:lpstr>
      <vt:lpstr>PowerPoint Presentation</vt:lpstr>
      <vt:lpstr>PowerPoint Presentation</vt:lpstr>
      <vt:lpstr>Rome’s Origins</vt:lpstr>
      <vt:lpstr>Greeks and Etruscans</vt:lpstr>
      <vt:lpstr>PowerPoint Presentation</vt:lpstr>
      <vt:lpstr>Republic</vt:lpstr>
      <vt:lpstr>PowerPoint Presentation</vt:lpstr>
      <vt:lpstr>PowerPoint Presentation</vt:lpstr>
      <vt:lpstr>Ruling Rome</vt:lpstr>
      <vt:lpstr>PowerPoint Presentation</vt:lpstr>
    </vt:vector>
  </TitlesOfParts>
  <Company>Marlette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Founding of Rome</dc:title>
  <dc:creator>Nick Meyers</dc:creator>
  <cp:lastModifiedBy>Nick Meyers</cp:lastModifiedBy>
  <cp:revision>20</cp:revision>
  <dcterms:created xsi:type="dcterms:W3CDTF">2020-02-05T18:52:30Z</dcterms:created>
  <dcterms:modified xsi:type="dcterms:W3CDTF">2020-03-09T16:24:58Z</dcterms:modified>
</cp:coreProperties>
</file>