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9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9" r:id="rId13"/>
    <p:sldId id="270" r:id="rId14"/>
    <p:sldId id="271" r:id="rId15"/>
    <p:sldId id="272" r:id="rId16"/>
    <p:sldId id="273" r:id="rId17"/>
    <p:sldId id="274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091DA0-6D64-4D44-BFC0-4E7B23A7E24A}" type="datetimeFigureOut">
              <a:rPr lang="en-US" smtClean="0"/>
              <a:t>1/15/2019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7D50B5-63F4-4135-A6F2-F44E87183B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7112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B8B7087-68F4-43C3-8CA0-164CFDA33BD6}" type="slidenum">
              <a:rPr lang="en-US" altLang="en-US" smtClean="0"/>
              <a:pPr/>
              <a:t>2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9579799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BB7DFBB-782C-4BD3-9E8E-3849484A1408}" type="slidenum">
              <a:rPr lang="en-US" altLang="en-US" smtClean="0"/>
              <a:pPr/>
              <a:t>11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042261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0080460-AD90-4072-967B-524257259681}" type="slidenum">
              <a:rPr lang="en-US" altLang="en-US" smtClean="0"/>
              <a:pPr/>
              <a:t>3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5987353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7ABFD48-65E6-4DE8-8A79-42517D52CCD6}" type="slidenum">
              <a:rPr lang="en-US" altLang="en-US" smtClean="0"/>
              <a:pPr/>
              <a:t>4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5076916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F898832-1D87-4ABF-B649-2146C4EE1F28}" type="slidenum">
              <a:rPr lang="en-US" altLang="en-US" smtClean="0"/>
              <a:pPr/>
              <a:t>5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0128842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76B4884-A501-4808-B7FB-4FC4D1944E5F}" type="slidenum">
              <a:rPr lang="en-US" altLang="en-US" smtClean="0"/>
              <a:pPr/>
              <a:t>6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4487728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A871FC5-CE8A-4B49-818E-3D9862FD4828}" type="slidenum">
              <a:rPr lang="en-US" altLang="en-US" smtClean="0"/>
              <a:pPr/>
              <a:t>7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2312365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59506C7-48B1-4F02-9FAF-40E2C7A5B4C2}" type="slidenum">
              <a:rPr lang="en-US" altLang="en-US" smtClean="0"/>
              <a:pPr/>
              <a:t>8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1116811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65B1A8D-A6E6-4F0F-9D76-B9868E0B7A40}" type="slidenum">
              <a:rPr lang="en-US" altLang="en-US" smtClean="0"/>
              <a:pPr/>
              <a:t>9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5195580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E872E6E-7643-4D06-9A74-44CD40269309}" type="slidenum">
              <a:rPr lang="en-US" altLang="en-US" smtClean="0"/>
              <a:pPr/>
              <a:t>10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3329005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1/15/2019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1/15/2019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1/15/2019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5384800" cy="4533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33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78D306-2017-48F6-B934-D652CCF3FF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2541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5384800" cy="4533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90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43350"/>
            <a:ext cx="5384800" cy="2190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561631-C7B4-4C0F-8545-0A80A2B025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314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1/15/2019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1/15/2019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1/15/2019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1/15/2019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1/15/2019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  <p:sldLayoutId id="2147483671" r:id="rId18"/>
    <p:sldLayoutId id="2147483672" r:id="rId19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Chapter 9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Balancing Chemical Reactions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52696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Exothermic Reaction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63793" y="1600200"/>
            <a:ext cx="4711849" cy="4953000"/>
          </a:xfrm>
        </p:spPr>
        <p:txBody>
          <a:bodyPr/>
          <a:lstStyle/>
          <a:p>
            <a:pPr eaLnBrk="1" hangingPunct="1"/>
            <a:r>
              <a:rPr lang="en-US" altLang="en-US" sz="2800" dirty="0">
                <a:solidFill>
                  <a:srgbClr val="FF9900"/>
                </a:solidFill>
              </a:rPr>
              <a:t>Exothermic Reaction - The energy given off in a reaction is in the form of heat</a:t>
            </a:r>
          </a:p>
          <a:p>
            <a:pPr lvl="1" eaLnBrk="1" hangingPunct="1"/>
            <a:r>
              <a:rPr lang="en-US" altLang="en-US" sz="2400" dirty="0">
                <a:solidFill>
                  <a:srgbClr val="FF9900"/>
                </a:solidFill>
              </a:rPr>
              <a:t>Heat Release</a:t>
            </a:r>
          </a:p>
          <a:p>
            <a:pPr eaLnBrk="1" hangingPunct="1"/>
            <a:endParaRPr lang="en-US" altLang="en-US" sz="2800" dirty="0"/>
          </a:p>
          <a:p>
            <a:pPr eaLnBrk="1" hangingPunct="1"/>
            <a:r>
              <a:rPr lang="en-US" altLang="en-US" sz="2800" dirty="0"/>
              <a:t>Examples –</a:t>
            </a:r>
          </a:p>
          <a:p>
            <a:pPr lvl="1" eaLnBrk="1" hangingPunct="1"/>
            <a:r>
              <a:rPr lang="en-US" altLang="en-US" sz="2400" dirty="0"/>
              <a:t>Burning wood or exploding dynamite</a:t>
            </a:r>
          </a:p>
        </p:txBody>
      </p:sp>
      <p:sp>
        <p:nvSpPr>
          <p:cNvPr id="27654" name="Rectangle 6"/>
          <p:cNvSpPr>
            <a:spLocks noGrp="1" noChangeArrowheads="1"/>
          </p:cNvSpPr>
          <p:nvPr>
            <p:ph sz="half" idx="2"/>
          </p:nvPr>
        </p:nvSpPr>
        <p:spPr>
          <a:xfrm>
            <a:off x="6400800" y="1752600"/>
            <a:ext cx="4038600" cy="4533900"/>
          </a:xfrm>
        </p:spPr>
        <p:txBody>
          <a:bodyPr/>
          <a:lstStyle/>
          <a:p>
            <a:pPr eaLnBrk="1" hangingPunct="1">
              <a:defRPr/>
            </a:pPr>
            <a:endParaRPr lang="en-US" sz="2800"/>
          </a:p>
        </p:txBody>
      </p:sp>
      <p:pic>
        <p:nvPicPr>
          <p:cNvPr id="34821" name="Picture 8" descr="mark-explosion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447801"/>
            <a:ext cx="4343400" cy="507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2420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Endothermic Reaction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altLang="en-US" sz="2800" dirty="0">
                <a:solidFill>
                  <a:srgbClr val="FF9900"/>
                </a:solidFill>
              </a:rPr>
              <a:t>Endothermic Reaction - The energy needed is in the form of heat</a:t>
            </a:r>
          </a:p>
          <a:p>
            <a:pPr lvl="1" eaLnBrk="1" hangingPunct="1"/>
            <a:r>
              <a:rPr lang="en-US" altLang="en-US" sz="2400" dirty="0">
                <a:solidFill>
                  <a:srgbClr val="FF9900"/>
                </a:solidFill>
              </a:rPr>
              <a:t>Heat absorption</a:t>
            </a:r>
            <a:r>
              <a:rPr lang="en-US" altLang="en-US" sz="2400" dirty="0"/>
              <a:t> </a:t>
            </a:r>
          </a:p>
          <a:p>
            <a:pPr eaLnBrk="1" hangingPunct="1"/>
            <a:endParaRPr lang="en-US" altLang="en-US" sz="2800" dirty="0"/>
          </a:p>
        </p:txBody>
      </p:sp>
      <p:pic>
        <p:nvPicPr>
          <p:cNvPr id="10242" name="Picture 2" descr="Image result for cold pack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7920" y="1750806"/>
            <a:ext cx="4498975" cy="449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2620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Balancing Equations</a:t>
            </a:r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z="2800"/>
          </a:p>
          <a:p>
            <a:pPr eaLnBrk="1" hangingPunct="1">
              <a:defRPr/>
            </a:pPr>
            <a:endParaRPr lang="en-US" sz="2800"/>
          </a:p>
          <a:p>
            <a:pPr eaLnBrk="1" hangingPunct="1">
              <a:defRPr/>
            </a:pPr>
            <a:r>
              <a:rPr lang="en-US" sz="2800"/>
              <a:t>Methane + oxygen </a:t>
            </a:r>
            <a:r>
              <a:rPr lang="en-US" sz="2800">
                <a:sym typeface="Wingdings" panose="05000000000000000000" pitchFamily="2" charset="2"/>
              </a:rPr>
              <a:t> carbon dioxide + water</a:t>
            </a:r>
          </a:p>
          <a:p>
            <a:pPr eaLnBrk="1" hangingPunct="1">
              <a:defRPr/>
            </a:pPr>
            <a:endParaRPr lang="en-US" sz="2800">
              <a:sym typeface="Wingdings" panose="05000000000000000000" pitchFamily="2" charset="2"/>
            </a:endParaRPr>
          </a:p>
          <a:p>
            <a:pPr eaLnBrk="1" hangingPunct="1">
              <a:defRPr/>
            </a:pPr>
            <a:r>
              <a:rPr lang="en-US" sz="2800">
                <a:sym typeface="Wingdings" panose="05000000000000000000" pitchFamily="2" charset="2"/>
              </a:rPr>
              <a:t>CH</a:t>
            </a:r>
            <a:r>
              <a:rPr lang="en-US" sz="2800" baseline="-25000">
                <a:sym typeface="Wingdings" panose="05000000000000000000" pitchFamily="2" charset="2"/>
              </a:rPr>
              <a:t>4</a:t>
            </a:r>
            <a:r>
              <a:rPr lang="en-US" sz="2800">
                <a:sym typeface="Wingdings" panose="05000000000000000000" pitchFamily="2" charset="2"/>
              </a:rPr>
              <a:t> + O</a:t>
            </a:r>
            <a:r>
              <a:rPr lang="en-US" sz="2800" baseline="-25000">
                <a:sym typeface="Wingdings" panose="05000000000000000000" pitchFamily="2" charset="2"/>
              </a:rPr>
              <a:t>2</a:t>
            </a:r>
            <a:r>
              <a:rPr lang="en-US" sz="2800">
                <a:sym typeface="Wingdings" panose="05000000000000000000" pitchFamily="2" charset="2"/>
              </a:rPr>
              <a:t>  CO</a:t>
            </a:r>
            <a:r>
              <a:rPr lang="en-US" sz="2800" baseline="-25000">
                <a:sym typeface="Wingdings" panose="05000000000000000000" pitchFamily="2" charset="2"/>
              </a:rPr>
              <a:t>2</a:t>
            </a:r>
            <a:r>
              <a:rPr lang="en-US" sz="2800">
                <a:sym typeface="Wingdings" panose="05000000000000000000" pitchFamily="2" charset="2"/>
              </a:rPr>
              <a:t> + H</a:t>
            </a:r>
            <a:r>
              <a:rPr lang="en-US" sz="2800" baseline="-25000">
                <a:sym typeface="Wingdings" panose="05000000000000000000" pitchFamily="2" charset="2"/>
              </a:rPr>
              <a:t>2</a:t>
            </a:r>
            <a:r>
              <a:rPr lang="en-US" sz="2800">
                <a:sym typeface="Wingdings" panose="05000000000000000000" pitchFamily="2" charset="2"/>
              </a:rPr>
              <a:t>O</a:t>
            </a:r>
            <a:endParaRPr lang="en-US" sz="2800"/>
          </a:p>
        </p:txBody>
      </p:sp>
      <p:sp>
        <p:nvSpPr>
          <p:cNvPr id="22533" name="Rectangle 5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eaLnBrk="1" hangingPunct="1">
              <a:defRPr/>
            </a:pPr>
            <a:endParaRPr lang="en-US" sz="2800"/>
          </a:p>
        </p:txBody>
      </p:sp>
      <p:pic>
        <p:nvPicPr>
          <p:cNvPr id="6149" name="Picture 7" descr="hydrocarbon-metha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1" y="2362201"/>
            <a:ext cx="3152775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0284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1. H</a:t>
            </a:r>
            <a:r>
              <a:rPr lang="en-US" sz="2400"/>
              <a:t>2</a:t>
            </a:r>
            <a:r>
              <a:rPr lang="en-US" smtClean="0"/>
              <a:t> + O</a:t>
            </a:r>
            <a:r>
              <a:rPr lang="en-US" sz="2400"/>
              <a:t>2</a:t>
            </a:r>
            <a:r>
              <a:rPr lang="en-US" smtClean="0"/>
              <a:t> </a:t>
            </a:r>
            <a:r>
              <a:rPr lang="en-US" smtClean="0">
                <a:sym typeface="Wingdings" panose="05000000000000000000" pitchFamily="2" charset="2"/>
              </a:rPr>
              <a:t> H</a:t>
            </a:r>
            <a:r>
              <a:rPr lang="en-US" sz="2400">
                <a:sym typeface="Wingdings" panose="05000000000000000000" pitchFamily="2" charset="2"/>
              </a:rPr>
              <a:t>2</a:t>
            </a:r>
            <a:r>
              <a:rPr lang="en-US" smtClean="0">
                <a:sym typeface="Wingdings" panose="05000000000000000000" pitchFamily="2" charset="2"/>
              </a:rPr>
              <a:t>O</a:t>
            </a:r>
            <a:endParaRPr lang="en-US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smtClean="0"/>
              <a:t>		H</a:t>
            </a:r>
            <a:r>
              <a:rPr lang="en-US" sz="1800"/>
              <a:t>2</a:t>
            </a:r>
            <a:r>
              <a:rPr lang="en-US" smtClean="0"/>
              <a:t>  + O</a:t>
            </a:r>
            <a:r>
              <a:rPr lang="en-US" sz="1800"/>
              <a:t>2</a:t>
            </a:r>
            <a:r>
              <a:rPr lang="en-US" smtClean="0"/>
              <a:t> </a:t>
            </a:r>
            <a:r>
              <a:rPr lang="en-US" smtClean="0">
                <a:sym typeface="Wingdings" panose="05000000000000000000" pitchFamily="2" charset="2"/>
              </a:rPr>
              <a:t> H</a:t>
            </a:r>
            <a:r>
              <a:rPr lang="en-US" sz="1800">
                <a:sym typeface="Wingdings" panose="05000000000000000000" pitchFamily="2" charset="2"/>
              </a:rPr>
              <a:t>2</a:t>
            </a:r>
            <a:r>
              <a:rPr lang="en-US" smtClean="0">
                <a:sym typeface="Wingdings" panose="05000000000000000000" pitchFamily="2" charset="2"/>
              </a:rPr>
              <a:t>O</a:t>
            </a:r>
          </a:p>
          <a:p>
            <a:pPr eaLnBrk="1" hangingPunct="1">
              <a:buFontTx/>
              <a:buNone/>
              <a:defRPr/>
            </a:pPr>
            <a:endParaRPr lang="en-US" smtClean="0">
              <a:sym typeface="Wingdings" panose="05000000000000000000" pitchFamily="2" charset="2"/>
            </a:endParaRPr>
          </a:p>
          <a:p>
            <a:pPr eaLnBrk="1" hangingPunct="1">
              <a:buFontTx/>
              <a:buNone/>
              <a:defRPr/>
            </a:pPr>
            <a:endParaRPr lang="en-US" smtClean="0">
              <a:sym typeface="Wingdings" panose="05000000000000000000" pitchFamily="2" charset="2"/>
            </a:endParaRPr>
          </a:p>
          <a:p>
            <a:pPr eaLnBrk="1" hangingPunct="1">
              <a:buFontTx/>
              <a:buNone/>
              <a:defRPr/>
            </a:pPr>
            <a:r>
              <a:rPr lang="en-US" smtClean="0"/>
              <a:t>		H</a:t>
            </a:r>
            <a:r>
              <a:rPr lang="en-US" sz="1800"/>
              <a:t>2</a:t>
            </a:r>
            <a:r>
              <a:rPr lang="en-US" smtClean="0"/>
              <a:t>  + O</a:t>
            </a:r>
            <a:r>
              <a:rPr lang="en-US" sz="1800"/>
              <a:t>2</a:t>
            </a:r>
            <a:r>
              <a:rPr lang="en-US" smtClean="0"/>
              <a:t> </a:t>
            </a:r>
            <a:r>
              <a:rPr lang="en-US" smtClean="0">
                <a:sym typeface="Wingdings" panose="05000000000000000000" pitchFamily="2" charset="2"/>
              </a:rPr>
              <a:t> </a:t>
            </a:r>
            <a:r>
              <a:rPr lang="en-US" smtClean="0">
                <a:solidFill>
                  <a:srgbClr val="FF0000"/>
                </a:solidFill>
                <a:sym typeface="Wingdings" panose="05000000000000000000" pitchFamily="2" charset="2"/>
              </a:rPr>
              <a:t>2</a:t>
            </a:r>
            <a:r>
              <a:rPr lang="en-US" smtClean="0">
                <a:sym typeface="Wingdings" panose="05000000000000000000" pitchFamily="2" charset="2"/>
              </a:rPr>
              <a:t>H</a:t>
            </a:r>
            <a:r>
              <a:rPr lang="en-US" sz="1800">
                <a:sym typeface="Wingdings" panose="05000000000000000000" pitchFamily="2" charset="2"/>
              </a:rPr>
              <a:t>2</a:t>
            </a:r>
            <a:r>
              <a:rPr lang="en-US" smtClean="0">
                <a:sym typeface="Wingdings" panose="05000000000000000000" pitchFamily="2" charset="2"/>
              </a:rPr>
              <a:t>O</a:t>
            </a:r>
          </a:p>
          <a:p>
            <a:pPr eaLnBrk="1" hangingPunct="1">
              <a:buFontTx/>
              <a:buNone/>
              <a:defRPr/>
            </a:pPr>
            <a:endParaRPr lang="en-US" smtClean="0">
              <a:sym typeface="Wingdings" panose="05000000000000000000" pitchFamily="2" charset="2"/>
            </a:endParaRPr>
          </a:p>
          <a:p>
            <a:pPr eaLnBrk="1" hangingPunct="1">
              <a:buFontTx/>
              <a:buNone/>
              <a:defRPr/>
            </a:pPr>
            <a:endParaRPr lang="en-US" smtClean="0">
              <a:sym typeface="Wingdings" panose="05000000000000000000" pitchFamily="2" charset="2"/>
            </a:endParaRPr>
          </a:p>
          <a:p>
            <a:pPr eaLnBrk="1" hangingPunct="1">
              <a:buFontTx/>
              <a:buNone/>
              <a:defRPr/>
            </a:pPr>
            <a:r>
              <a:rPr lang="en-US" smtClean="0">
                <a:solidFill>
                  <a:srgbClr val="FF0000"/>
                </a:solidFill>
              </a:rPr>
              <a:t>		2</a:t>
            </a:r>
            <a:r>
              <a:rPr lang="en-US" smtClean="0"/>
              <a:t>H</a:t>
            </a:r>
            <a:r>
              <a:rPr lang="en-US" sz="1800"/>
              <a:t>2</a:t>
            </a:r>
            <a:r>
              <a:rPr lang="en-US" smtClean="0"/>
              <a:t>  + O</a:t>
            </a:r>
            <a:r>
              <a:rPr lang="en-US" sz="1800"/>
              <a:t>2</a:t>
            </a:r>
            <a:r>
              <a:rPr lang="en-US" smtClean="0"/>
              <a:t> </a:t>
            </a:r>
            <a:r>
              <a:rPr lang="en-US" smtClean="0">
                <a:sym typeface="Wingdings" panose="05000000000000000000" pitchFamily="2" charset="2"/>
              </a:rPr>
              <a:t> 2H</a:t>
            </a:r>
            <a:r>
              <a:rPr lang="en-US" sz="1800">
                <a:sym typeface="Wingdings" panose="05000000000000000000" pitchFamily="2" charset="2"/>
              </a:rPr>
              <a:t>2</a:t>
            </a:r>
            <a:r>
              <a:rPr lang="en-US" smtClean="0">
                <a:sym typeface="Wingdings" panose="05000000000000000000" pitchFamily="2" charset="2"/>
              </a:rPr>
              <a:t>O</a:t>
            </a:r>
          </a:p>
        </p:txBody>
      </p:sp>
      <p:sp>
        <p:nvSpPr>
          <p:cNvPr id="7173" name="Text Box 4"/>
          <p:cNvSpPr txBox="1">
            <a:spLocks noChangeArrowheads="1"/>
          </p:cNvSpPr>
          <p:nvPr/>
        </p:nvSpPr>
        <p:spPr bwMode="auto">
          <a:xfrm>
            <a:off x="7696200" y="1295401"/>
            <a:ext cx="2514600" cy="120491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/>
              <a:t>Reactants      Products</a:t>
            </a:r>
          </a:p>
          <a:p>
            <a:pPr>
              <a:spcBef>
                <a:spcPct val="50000"/>
              </a:spcBef>
            </a:pPr>
            <a:r>
              <a:rPr lang="en-US" altLang="en-US"/>
              <a:t>H    2	         H   2</a:t>
            </a:r>
          </a:p>
          <a:p>
            <a:pPr>
              <a:spcBef>
                <a:spcPct val="50000"/>
              </a:spcBef>
            </a:pPr>
            <a:r>
              <a:rPr lang="en-US" altLang="en-US"/>
              <a:t>O    2	         O   1</a:t>
            </a:r>
          </a:p>
        </p:txBody>
      </p:sp>
      <p:sp>
        <p:nvSpPr>
          <p:cNvPr id="7174" name="Text Box 5"/>
          <p:cNvSpPr txBox="1">
            <a:spLocks noChangeArrowheads="1"/>
          </p:cNvSpPr>
          <p:nvPr/>
        </p:nvSpPr>
        <p:spPr bwMode="auto">
          <a:xfrm>
            <a:off x="7696200" y="2895601"/>
            <a:ext cx="2514600" cy="120491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/>
              <a:t>Reactants      Products</a:t>
            </a:r>
          </a:p>
          <a:p>
            <a:pPr>
              <a:spcBef>
                <a:spcPct val="50000"/>
              </a:spcBef>
            </a:pPr>
            <a:r>
              <a:rPr lang="en-US" altLang="en-US"/>
              <a:t>H    2	         H   4</a:t>
            </a:r>
          </a:p>
          <a:p>
            <a:pPr>
              <a:spcBef>
                <a:spcPct val="50000"/>
              </a:spcBef>
            </a:pPr>
            <a:r>
              <a:rPr lang="en-US" altLang="en-US"/>
              <a:t>O    2	         O   2</a:t>
            </a:r>
          </a:p>
        </p:txBody>
      </p:sp>
      <p:sp>
        <p:nvSpPr>
          <p:cNvPr id="7175" name="Text Box 6"/>
          <p:cNvSpPr txBox="1">
            <a:spLocks noChangeArrowheads="1"/>
          </p:cNvSpPr>
          <p:nvPr/>
        </p:nvSpPr>
        <p:spPr bwMode="auto">
          <a:xfrm>
            <a:off x="7696200" y="4724401"/>
            <a:ext cx="2514600" cy="120491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/>
              <a:t>Reactants      Products</a:t>
            </a:r>
          </a:p>
          <a:p>
            <a:pPr>
              <a:spcBef>
                <a:spcPct val="50000"/>
              </a:spcBef>
            </a:pPr>
            <a:r>
              <a:rPr lang="en-US" altLang="en-US"/>
              <a:t>H    4	         H   4</a:t>
            </a:r>
          </a:p>
          <a:p>
            <a:pPr>
              <a:spcBef>
                <a:spcPct val="50000"/>
              </a:spcBef>
            </a:pPr>
            <a:r>
              <a:rPr lang="en-US" altLang="en-US"/>
              <a:t>O    2	         O   2</a:t>
            </a:r>
          </a:p>
        </p:txBody>
      </p:sp>
    </p:spTree>
    <p:extLst>
      <p:ext uri="{BB962C8B-B14F-4D97-AF65-F5344CB8AC3E}">
        <p14:creationId xmlns:p14="http://schemas.microsoft.com/office/powerpoint/2010/main" val="3295528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2. HgO </a:t>
            </a:r>
            <a:r>
              <a:rPr lang="en-US" smtClean="0">
                <a:sym typeface="Wingdings" panose="05000000000000000000" pitchFamily="2" charset="2"/>
              </a:rPr>
              <a:t> Hg + O</a:t>
            </a:r>
            <a:r>
              <a:rPr lang="en-US" sz="2400">
                <a:sym typeface="Wingdings" panose="05000000000000000000" pitchFamily="2" charset="2"/>
              </a:rPr>
              <a:t>2</a:t>
            </a:r>
            <a:endParaRPr lang="en-US" sz="240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06824" y="1463040"/>
            <a:ext cx="9243029" cy="4389119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  <a:defRPr/>
            </a:pPr>
            <a:r>
              <a:rPr lang="en-US" dirty="0" smtClean="0"/>
              <a:t>		</a:t>
            </a:r>
            <a:r>
              <a:rPr lang="en-US" dirty="0" err="1" smtClean="0"/>
              <a:t>HgO</a:t>
            </a:r>
            <a:r>
              <a:rPr lang="en-US" dirty="0" smtClean="0"/>
              <a:t> </a:t>
            </a:r>
            <a:r>
              <a:rPr lang="en-US" dirty="0" smtClean="0">
                <a:sym typeface="Wingdings" panose="05000000000000000000" pitchFamily="2" charset="2"/>
              </a:rPr>
              <a:t> Hg + O</a:t>
            </a:r>
            <a:r>
              <a:rPr lang="en-US" sz="1800" dirty="0">
                <a:sym typeface="Wingdings" panose="05000000000000000000" pitchFamily="2" charset="2"/>
              </a:rPr>
              <a:t>2</a:t>
            </a:r>
          </a:p>
          <a:p>
            <a:pPr eaLnBrk="1" hangingPunct="1">
              <a:buFontTx/>
              <a:buNone/>
              <a:defRPr/>
            </a:pPr>
            <a:endParaRPr lang="en-US" sz="1800" dirty="0">
              <a:sym typeface="Wingdings" panose="05000000000000000000" pitchFamily="2" charset="2"/>
            </a:endParaRPr>
          </a:p>
          <a:p>
            <a:pPr eaLnBrk="1" hangingPunct="1">
              <a:buFontTx/>
              <a:buNone/>
              <a:defRPr/>
            </a:pPr>
            <a:endParaRPr lang="en-US" sz="1800" dirty="0">
              <a:sym typeface="Wingdings" panose="05000000000000000000" pitchFamily="2" charset="2"/>
            </a:endParaRPr>
          </a:p>
          <a:p>
            <a:pPr eaLnBrk="1" hangingPunct="1">
              <a:buFontTx/>
              <a:buNone/>
              <a:defRPr/>
            </a:pPr>
            <a:endParaRPr lang="en-US" sz="1800" dirty="0">
              <a:sym typeface="Wingdings" panose="05000000000000000000" pitchFamily="2" charset="2"/>
            </a:endParaRPr>
          </a:p>
          <a:p>
            <a:pPr eaLnBrk="1" hangingPunct="1">
              <a:buFontTx/>
              <a:buNone/>
              <a:defRPr/>
            </a:pPr>
            <a:r>
              <a:rPr lang="en-US" dirty="0" smtClean="0"/>
              <a:t>		</a:t>
            </a:r>
            <a:r>
              <a:rPr lang="en-US" dirty="0" smtClean="0">
                <a:solidFill>
                  <a:srgbClr val="FF0000"/>
                </a:solidFill>
              </a:rPr>
              <a:t>2</a:t>
            </a:r>
            <a:r>
              <a:rPr lang="en-US" dirty="0" smtClean="0"/>
              <a:t>HgO </a:t>
            </a:r>
            <a:r>
              <a:rPr lang="en-US" dirty="0" smtClean="0">
                <a:sym typeface="Wingdings" panose="05000000000000000000" pitchFamily="2" charset="2"/>
              </a:rPr>
              <a:t> Hg + O</a:t>
            </a:r>
            <a:r>
              <a:rPr lang="en-US" sz="1800" dirty="0">
                <a:sym typeface="Wingdings" panose="05000000000000000000" pitchFamily="2" charset="2"/>
              </a:rPr>
              <a:t>2</a:t>
            </a:r>
          </a:p>
          <a:p>
            <a:pPr eaLnBrk="1" hangingPunct="1">
              <a:buFontTx/>
              <a:buNone/>
              <a:defRPr/>
            </a:pPr>
            <a:endParaRPr lang="en-US" sz="1800" dirty="0">
              <a:sym typeface="Wingdings" panose="05000000000000000000" pitchFamily="2" charset="2"/>
            </a:endParaRPr>
          </a:p>
          <a:p>
            <a:pPr eaLnBrk="1" hangingPunct="1">
              <a:buFontTx/>
              <a:buNone/>
              <a:defRPr/>
            </a:pPr>
            <a:endParaRPr lang="en-US" sz="1800" dirty="0">
              <a:sym typeface="Wingdings" panose="05000000000000000000" pitchFamily="2" charset="2"/>
            </a:endParaRPr>
          </a:p>
          <a:p>
            <a:pPr eaLnBrk="1" hangingPunct="1">
              <a:buFontTx/>
              <a:buNone/>
              <a:defRPr/>
            </a:pPr>
            <a:endParaRPr lang="en-US" sz="1800" dirty="0">
              <a:sym typeface="Wingdings" panose="05000000000000000000" pitchFamily="2" charset="2"/>
            </a:endParaRPr>
          </a:p>
          <a:p>
            <a:pPr eaLnBrk="1" hangingPunct="1">
              <a:buFontTx/>
              <a:buNone/>
              <a:defRPr/>
            </a:pPr>
            <a:r>
              <a:rPr lang="en-US" dirty="0" smtClean="0">
                <a:solidFill>
                  <a:srgbClr val="FF0000"/>
                </a:solidFill>
              </a:rPr>
              <a:t>		</a:t>
            </a:r>
            <a:r>
              <a:rPr lang="en-US" dirty="0" smtClean="0"/>
              <a:t>2HgO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2</a:t>
            </a:r>
            <a:r>
              <a:rPr lang="en-US" dirty="0" smtClean="0">
                <a:sym typeface="Wingdings" panose="05000000000000000000" pitchFamily="2" charset="2"/>
              </a:rPr>
              <a:t>Hg + O</a:t>
            </a:r>
            <a:r>
              <a:rPr lang="en-US" sz="1800" dirty="0">
                <a:sym typeface="Wingdings" panose="05000000000000000000" pitchFamily="2" charset="2"/>
              </a:rPr>
              <a:t>2</a:t>
            </a:r>
          </a:p>
          <a:p>
            <a:pPr eaLnBrk="1" hangingPunct="1">
              <a:buFontTx/>
              <a:buNone/>
              <a:defRPr/>
            </a:pPr>
            <a:endParaRPr lang="en-US" sz="1800" dirty="0">
              <a:sym typeface="Wingdings" panose="05000000000000000000" pitchFamily="2" charset="2"/>
            </a:endParaRPr>
          </a:p>
        </p:txBody>
      </p:sp>
      <p:sp>
        <p:nvSpPr>
          <p:cNvPr id="8197" name="Text Box 4"/>
          <p:cNvSpPr txBox="1">
            <a:spLocks noChangeArrowheads="1"/>
          </p:cNvSpPr>
          <p:nvPr/>
        </p:nvSpPr>
        <p:spPr bwMode="auto">
          <a:xfrm>
            <a:off x="7696200" y="1295401"/>
            <a:ext cx="2514600" cy="120491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/>
              <a:t>Reactants      Products</a:t>
            </a:r>
          </a:p>
          <a:p>
            <a:pPr>
              <a:spcBef>
                <a:spcPct val="50000"/>
              </a:spcBef>
            </a:pPr>
            <a:r>
              <a:rPr lang="en-US" altLang="en-US"/>
              <a:t>Hg   1	         Hg  1</a:t>
            </a:r>
          </a:p>
          <a:p>
            <a:pPr>
              <a:spcBef>
                <a:spcPct val="50000"/>
              </a:spcBef>
            </a:pPr>
            <a:r>
              <a:rPr lang="en-US" altLang="en-US"/>
              <a:t>O     1	         O    2</a:t>
            </a:r>
          </a:p>
        </p:txBody>
      </p:sp>
      <p:sp>
        <p:nvSpPr>
          <p:cNvPr id="8198" name="Text Box 5"/>
          <p:cNvSpPr txBox="1">
            <a:spLocks noChangeArrowheads="1"/>
          </p:cNvSpPr>
          <p:nvPr/>
        </p:nvSpPr>
        <p:spPr bwMode="auto">
          <a:xfrm>
            <a:off x="7696200" y="2743201"/>
            <a:ext cx="2514600" cy="120491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/>
              <a:t>Reactants      Products</a:t>
            </a:r>
          </a:p>
          <a:p>
            <a:pPr>
              <a:spcBef>
                <a:spcPct val="50000"/>
              </a:spcBef>
            </a:pPr>
            <a:r>
              <a:rPr lang="en-US" altLang="en-US"/>
              <a:t>Hg   2	         Hg  1</a:t>
            </a:r>
          </a:p>
          <a:p>
            <a:pPr>
              <a:spcBef>
                <a:spcPct val="50000"/>
              </a:spcBef>
            </a:pPr>
            <a:r>
              <a:rPr lang="en-US" altLang="en-US"/>
              <a:t>O     2	         O    2</a:t>
            </a:r>
          </a:p>
        </p:txBody>
      </p:sp>
      <p:sp>
        <p:nvSpPr>
          <p:cNvPr id="8199" name="Text Box 6"/>
          <p:cNvSpPr txBox="1">
            <a:spLocks noChangeArrowheads="1"/>
          </p:cNvSpPr>
          <p:nvPr/>
        </p:nvSpPr>
        <p:spPr bwMode="auto">
          <a:xfrm>
            <a:off x="7696200" y="4419601"/>
            <a:ext cx="2514600" cy="120491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/>
              <a:t>Reactants      Products</a:t>
            </a:r>
          </a:p>
          <a:p>
            <a:pPr>
              <a:spcBef>
                <a:spcPct val="50000"/>
              </a:spcBef>
            </a:pPr>
            <a:r>
              <a:rPr lang="en-US" altLang="en-US"/>
              <a:t>Hg   2	         Hg  2</a:t>
            </a:r>
          </a:p>
          <a:p>
            <a:pPr>
              <a:spcBef>
                <a:spcPct val="50000"/>
              </a:spcBef>
            </a:pPr>
            <a:r>
              <a:rPr lang="en-US" altLang="en-US"/>
              <a:t>O     2	         O    2</a:t>
            </a:r>
          </a:p>
        </p:txBody>
      </p:sp>
    </p:spTree>
    <p:extLst>
      <p:ext uri="{BB962C8B-B14F-4D97-AF65-F5344CB8AC3E}">
        <p14:creationId xmlns:p14="http://schemas.microsoft.com/office/powerpoint/2010/main" val="791097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8"/>
          <p:cNvSpPr>
            <a:spLocks noChangeArrowheads="1"/>
          </p:cNvSpPr>
          <p:nvPr/>
        </p:nvSpPr>
        <p:spPr bwMode="auto">
          <a:xfrm>
            <a:off x="1752600" y="5791200"/>
            <a:ext cx="57912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1524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3. CO</a:t>
            </a:r>
            <a:r>
              <a:rPr lang="en-US" sz="2400"/>
              <a:t>2</a:t>
            </a:r>
            <a:r>
              <a:rPr lang="en-US" smtClean="0"/>
              <a:t> + H</a:t>
            </a:r>
            <a:r>
              <a:rPr lang="en-US" sz="2800"/>
              <a:t>2</a:t>
            </a:r>
            <a:r>
              <a:rPr lang="en-US" smtClean="0"/>
              <a:t>O </a:t>
            </a:r>
            <a:r>
              <a:rPr lang="en-US" smtClean="0">
                <a:sym typeface="Wingdings" panose="05000000000000000000" pitchFamily="2" charset="2"/>
              </a:rPr>
              <a:t> C</a:t>
            </a:r>
            <a:r>
              <a:rPr lang="en-US" sz="2400">
                <a:sym typeface="Wingdings" panose="05000000000000000000" pitchFamily="2" charset="2"/>
              </a:rPr>
              <a:t>6</a:t>
            </a:r>
            <a:r>
              <a:rPr lang="en-US" smtClean="0">
                <a:sym typeface="Wingdings" panose="05000000000000000000" pitchFamily="2" charset="2"/>
              </a:rPr>
              <a:t>H</a:t>
            </a:r>
            <a:r>
              <a:rPr lang="en-US" sz="2400">
                <a:sym typeface="Wingdings" panose="05000000000000000000" pitchFamily="2" charset="2"/>
              </a:rPr>
              <a:t>12</a:t>
            </a:r>
            <a:r>
              <a:rPr lang="en-US" smtClean="0">
                <a:sym typeface="Wingdings" panose="05000000000000000000" pitchFamily="2" charset="2"/>
              </a:rPr>
              <a:t>O</a:t>
            </a:r>
            <a:r>
              <a:rPr lang="en-US" sz="2400">
                <a:sym typeface="Wingdings" panose="05000000000000000000" pitchFamily="2" charset="2"/>
              </a:rPr>
              <a:t>6</a:t>
            </a:r>
            <a:r>
              <a:rPr lang="en-US" smtClean="0">
                <a:sym typeface="Wingdings" panose="05000000000000000000" pitchFamily="2" charset="2"/>
              </a:rPr>
              <a:t> + O</a:t>
            </a:r>
            <a:r>
              <a:rPr lang="en-US" sz="2400">
                <a:sym typeface="Wingdings" panose="05000000000000000000" pitchFamily="2" charset="2"/>
              </a:rPr>
              <a:t>2</a:t>
            </a:r>
            <a:endParaRPr lang="en-US" sz="240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52600" y="1371600"/>
            <a:ext cx="8458200" cy="5029200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dirty="0" smtClean="0"/>
              <a:t>CO</a:t>
            </a:r>
            <a:r>
              <a:rPr lang="en-US" sz="1800" dirty="0"/>
              <a:t>2</a:t>
            </a:r>
            <a:r>
              <a:rPr lang="en-US" dirty="0" smtClean="0"/>
              <a:t> + H</a:t>
            </a:r>
            <a:r>
              <a:rPr lang="en-US" sz="1800" dirty="0"/>
              <a:t>2</a:t>
            </a:r>
            <a:r>
              <a:rPr lang="en-US" dirty="0" smtClean="0"/>
              <a:t>O </a:t>
            </a:r>
            <a:r>
              <a:rPr lang="en-US" dirty="0" smtClean="0">
                <a:sym typeface="Wingdings" panose="05000000000000000000" pitchFamily="2" charset="2"/>
              </a:rPr>
              <a:t> C</a:t>
            </a:r>
            <a:r>
              <a:rPr lang="en-US" sz="1800" dirty="0">
                <a:sym typeface="Wingdings" panose="05000000000000000000" pitchFamily="2" charset="2"/>
              </a:rPr>
              <a:t>6</a:t>
            </a:r>
            <a:r>
              <a:rPr lang="en-US" dirty="0" smtClean="0">
                <a:sym typeface="Wingdings" panose="05000000000000000000" pitchFamily="2" charset="2"/>
              </a:rPr>
              <a:t>H</a:t>
            </a:r>
            <a:r>
              <a:rPr lang="en-US" sz="1800" dirty="0">
                <a:sym typeface="Wingdings" panose="05000000000000000000" pitchFamily="2" charset="2"/>
              </a:rPr>
              <a:t>12</a:t>
            </a:r>
            <a:r>
              <a:rPr lang="en-US" dirty="0" smtClean="0">
                <a:sym typeface="Wingdings" panose="05000000000000000000" pitchFamily="2" charset="2"/>
              </a:rPr>
              <a:t>O</a:t>
            </a:r>
            <a:r>
              <a:rPr lang="en-US" sz="1800" dirty="0">
                <a:sym typeface="Wingdings" panose="05000000000000000000" pitchFamily="2" charset="2"/>
              </a:rPr>
              <a:t>6</a:t>
            </a:r>
            <a:r>
              <a:rPr lang="en-US" dirty="0" smtClean="0">
                <a:sym typeface="Wingdings" panose="05000000000000000000" pitchFamily="2" charset="2"/>
              </a:rPr>
              <a:t> + O</a:t>
            </a:r>
            <a:r>
              <a:rPr lang="en-US" sz="1800" dirty="0">
                <a:sym typeface="Wingdings" panose="05000000000000000000" pitchFamily="2" charset="2"/>
              </a:rPr>
              <a:t>2</a:t>
            </a:r>
          </a:p>
          <a:p>
            <a:pPr eaLnBrk="1" hangingPunct="1">
              <a:buFontTx/>
              <a:buNone/>
              <a:defRPr/>
            </a:pPr>
            <a:endParaRPr lang="en-US" sz="1800" dirty="0">
              <a:sym typeface="Wingdings" panose="05000000000000000000" pitchFamily="2" charset="2"/>
            </a:endParaRPr>
          </a:p>
          <a:p>
            <a:pPr eaLnBrk="1" hangingPunct="1">
              <a:buFontTx/>
              <a:buNone/>
              <a:defRPr/>
            </a:pPr>
            <a:endParaRPr lang="en-US" sz="1800" dirty="0">
              <a:sym typeface="Wingdings" panose="05000000000000000000" pitchFamily="2" charset="2"/>
            </a:endParaRPr>
          </a:p>
          <a:p>
            <a:pPr eaLnBrk="1" hangingPunct="1">
              <a:buFontTx/>
              <a:buNone/>
              <a:defRPr/>
            </a:pPr>
            <a:endParaRPr lang="en-US" sz="1800" dirty="0">
              <a:sym typeface="Wingdings" panose="05000000000000000000" pitchFamily="2" charset="2"/>
            </a:endParaRPr>
          </a:p>
          <a:p>
            <a:pPr eaLnBrk="1" hangingPunct="1">
              <a:buFontTx/>
              <a:buNone/>
              <a:defRPr/>
            </a:pPr>
            <a:r>
              <a:rPr lang="en-US" dirty="0" smtClean="0"/>
              <a:t>CO</a:t>
            </a:r>
            <a:r>
              <a:rPr lang="en-US" sz="1800" dirty="0"/>
              <a:t>2</a:t>
            </a:r>
            <a:r>
              <a:rPr lang="en-US" dirty="0" smtClean="0"/>
              <a:t> + </a:t>
            </a:r>
            <a:r>
              <a:rPr lang="en-US" dirty="0" smtClean="0">
                <a:solidFill>
                  <a:srgbClr val="FF0000"/>
                </a:solidFill>
              </a:rPr>
              <a:t>6</a:t>
            </a:r>
            <a:r>
              <a:rPr lang="en-US" dirty="0" smtClean="0"/>
              <a:t>H</a:t>
            </a:r>
            <a:r>
              <a:rPr lang="en-US" sz="1800" dirty="0"/>
              <a:t>2</a:t>
            </a:r>
            <a:r>
              <a:rPr lang="en-US" dirty="0" smtClean="0"/>
              <a:t>O </a:t>
            </a:r>
            <a:r>
              <a:rPr lang="en-US" dirty="0" smtClean="0">
                <a:sym typeface="Wingdings" panose="05000000000000000000" pitchFamily="2" charset="2"/>
              </a:rPr>
              <a:t> C</a:t>
            </a:r>
            <a:r>
              <a:rPr lang="en-US" sz="1800" dirty="0">
                <a:sym typeface="Wingdings" panose="05000000000000000000" pitchFamily="2" charset="2"/>
              </a:rPr>
              <a:t>6</a:t>
            </a:r>
            <a:r>
              <a:rPr lang="en-US" dirty="0" smtClean="0">
                <a:sym typeface="Wingdings" panose="05000000000000000000" pitchFamily="2" charset="2"/>
              </a:rPr>
              <a:t>H</a:t>
            </a:r>
            <a:r>
              <a:rPr lang="en-US" sz="1800" dirty="0">
                <a:sym typeface="Wingdings" panose="05000000000000000000" pitchFamily="2" charset="2"/>
              </a:rPr>
              <a:t>12</a:t>
            </a:r>
            <a:r>
              <a:rPr lang="en-US" dirty="0" smtClean="0">
                <a:sym typeface="Wingdings" panose="05000000000000000000" pitchFamily="2" charset="2"/>
              </a:rPr>
              <a:t>O</a:t>
            </a:r>
            <a:r>
              <a:rPr lang="en-US" sz="1800" dirty="0">
                <a:sym typeface="Wingdings" panose="05000000000000000000" pitchFamily="2" charset="2"/>
              </a:rPr>
              <a:t>6</a:t>
            </a:r>
            <a:r>
              <a:rPr lang="en-US" dirty="0" smtClean="0">
                <a:sym typeface="Wingdings" panose="05000000000000000000" pitchFamily="2" charset="2"/>
              </a:rPr>
              <a:t> + O</a:t>
            </a:r>
            <a:r>
              <a:rPr lang="en-US" sz="1800" dirty="0">
                <a:sym typeface="Wingdings" panose="05000000000000000000" pitchFamily="2" charset="2"/>
              </a:rPr>
              <a:t>2 </a:t>
            </a:r>
          </a:p>
          <a:p>
            <a:pPr eaLnBrk="1" hangingPunct="1">
              <a:buFontTx/>
              <a:buNone/>
              <a:defRPr/>
            </a:pPr>
            <a:endParaRPr lang="en-US" sz="1800" dirty="0">
              <a:sym typeface="Wingdings" panose="05000000000000000000" pitchFamily="2" charset="2"/>
            </a:endParaRPr>
          </a:p>
          <a:p>
            <a:pPr eaLnBrk="1" hangingPunct="1">
              <a:buFontTx/>
              <a:buNone/>
              <a:defRPr/>
            </a:pPr>
            <a:endParaRPr lang="en-US" sz="1800" dirty="0"/>
          </a:p>
          <a:p>
            <a:pPr eaLnBrk="1" hangingPunct="1">
              <a:buFontTx/>
              <a:buNone/>
              <a:defRPr/>
            </a:pPr>
            <a:r>
              <a:rPr lang="en-US" dirty="0" smtClean="0">
                <a:solidFill>
                  <a:srgbClr val="FF0000"/>
                </a:solidFill>
              </a:rPr>
              <a:t>6</a:t>
            </a:r>
            <a:r>
              <a:rPr lang="en-US" dirty="0" smtClean="0"/>
              <a:t>CO</a:t>
            </a:r>
            <a:r>
              <a:rPr lang="en-US" sz="1800" dirty="0"/>
              <a:t>2</a:t>
            </a:r>
            <a:r>
              <a:rPr lang="en-US" dirty="0" smtClean="0"/>
              <a:t> + 6H</a:t>
            </a:r>
            <a:r>
              <a:rPr lang="en-US" sz="1800" dirty="0"/>
              <a:t>2</a:t>
            </a:r>
            <a:r>
              <a:rPr lang="en-US" dirty="0" smtClean="0"/>
              <a:t>O </a:t>
            </a:r>
            <a:r>
              <a:rPr lang="en-US" dirty="0" smtClean="0">
                <a:sym typeface="Wingdings" panose="05000000000000000000" pitchFamily="2" charset="2"/>
              </a:rPr>
              <a:t> C</a:t>
            </a:r>
            <a:r>
              <a:rPr lang="en-US" sz="1800" dirty="0">
                <a:sym typeface="Wingdings" panose="05000000000000000000" pitchFamily="2" charset="2"/>
              </a:rPr>
              <a:t>6</a:t>
            </a:r>
            <a:r>
              <a:rPr lang="en-US" dirty="0" smtClean="0">
                <a:sym typeface="Wingdings" panose="05000000000000000000" pitchFamily="2" charset="2"/>
              </a:rPr>
              <a:t>H</a:t>
            </a:r>
            <a:r>
              <a:rPr lang="en-US" sz="1800" dirty="0">
                <a:sym typeface="Wingdings" panose="05000000000000000000" pitchFamily="2" charset="2"/>
              </a:rPr>
              <a:t>12</a:t>
            </a:r>
            <a:r>
              <a:rPr lang="en-US" dirty="0" smtClean="0">
                <a:sym typeface="Wingdings" panose="05000000000000000000" pitchFamily="2" charset="2"/>
              </a:rPr>
              <a:t>O</a:t>
            </a:r>
            <a:r>
              <a:rPr lang="en-US" sz="1800" dirty="0">
                <a:sym typeface="Wingdings" panose="05000000000000000000" pitchFamily="2" charset="2"/>
              </a:rPr>
              <a:t>6</a:t>
            </a:r>
            <a:r>
              <a:rPr lang="en-US" dirty="0" smtClean="0">
                <a:sym typeface="Wingdings" panose="05000000000000000000" pitchFamily="2" charset="2"/>
              </a:rPr>
              <a:t> + O</a:t>
            </a:r>
            <a:r>
              <a:rPr lang="en-US" sz="1800" dirty="0">
                <a:sym typeface="Wingdings" panose="05000000000000000000" pitchFamily="2" charset="2"/>
              </a:rPr>
              <a:t>2</a:t>
            </a:r>
          </a:p>
          <a:p>
            <a:pPr eaLnBrk="1" hangingPunct="1">
              <a:buFontTx/>
              <a:buNone/>
              <a:defRPr/>
            </a:pPr>
            <a:endParaRPr lang="en-US" sz="1800" dirty="0">
              <a:sym typeface="Wingdings" panose="05000000000000000000" pitchFamily="2" charset="2"/>
            </a:endParaRPr>
          </a:p>
          <a:p>
            <a:pPr eaLnBrk="1" hangingPunct="1">
              <a:buFontTx/>
              <a:buNone/>
              <a:defRPr/>
            </a:pPr>
            <a:endParaRPr lang="en-US" sz="1800" dirty="0">
              <a:sym typeface="Wingdings" panose="05000000000000000000" pitchFamily="2" charset="2"/>
            </a:endParaRPr>
          </a:p>
          <a:p>
            <a:pPr eaLnBrk="1" hangingPunct="1">
              <a:buFontTx/>
              <a:buNone/>
              <a:defRPr/>
            </a:pPr>
            <a:endParaRPr lang="en-US" sz="1800" dirty="0">
              <a:sym typeface="Wingdings" panose="05000000000000000000" pitchFamily="2" charset="2"/>
            </a:endParaRPr>
          </a:p>
          <a:p>
            <a:pPr eaLnBrk="1" hangingPunct="1">
              <a:buFontTx/>
              <a:buNone/>
              <a:defRPr/>
            </a:pPr>
            <a:r>
              <a:rPr lang="en-US" dirty="0" smtClean="0"/>
              <a:t>6CO</a:t>
            </a:r>
            <a:r>
              <a:rPr lang="en-US" sz="1800" dirty="0"/>
              <a:t>2</a:t>
            </a:r>
            <a:r>
              <a:rPr lang="en-US" dirty="0" smtClean="0"/>
              <a:t> + 6H</a:t>
            </a:r>
            <a:r>
              <a:rPr lang="en-US" sz="1800" dirty="0"/>
              <a:t>2</a:t>
            </a:r>
            <a:r>
              <a:rPr lang="en-US" dirty="0" smtClean="0"/>
              <a:t>O </a:t>
            </a:r>
            <a:r>
              <a:rPr lang="en-US" dirty="0" smtClean="0">
                <a:sym typeface="Wingdings" panose="05000000000000000000" pitchFamily="2" charset="2"/>
              </a:rPr>
              <a:t> C</a:t>
            </a:r>
            <a:r>
              <a:rPr lang="en-US" sz="1800" dirty="0">
                <a:sym typeface="Wingdings" panose="05000000000000000000" pitchFamily="2" charset="2"/>
              </a:rPr>
              <a:t>6</a:t>
            </a:r>
            <a:r>
              <a:rPr lang="en-US" dirty="0" smtClean="0">
                <a:sym typeface="Wingdings" panose="05000000000000000000" pitchFamily="2" charset="2"/>
              </a:rPr>
              <a:t>H</a:t>
            </a:r>
            <a:r>
              <a:rPr lang="en-US" sz="1800" dirty="0">
                <a:sym typeface="Wingdings" panose="05000000000000000000" pitchFamily="2" charset="2"/>
              </a:rPr>
              <a:t>12</a:t>
            </a:r>
            <a:r>
              <a:rPr lang="en-US" dirty="0" smtClean="0">
                <a:sym typeface="Wingdings" panose="05000000000000000000" pitchFamily="2" charset="2"/>
              </a:rPr>
              <a:t>O</a:t>
            </a:r>
            <a:r>
              <a:rPr lang="en-US" sz="1800" dirty="0">
                <a:sym typeface="Wingdings" panose="05000000000000000000" pitchFamily="2" charset="2"/>
              </a:rPr>
              <a:t>6</a:t>
            </a:r>
            <a:r>
              <a:rPr lang="en-US" dirty="0" smtClean="0">
                <a:sym typeface="Wingdings" panose="05000000000000000000" pitchFamily="2" charset="2"/>
              </a:rPr>
              <a:t> + </a:t>
            </a:r>
            <a:r>
              <a:rPr 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6</a:t>
            </a:r>
            <a:r>
              <a:rPr lang="en-US" dirty="0" smtClean="0">
                <a:sym typeface="Wingdings" panose="05000000000000000000" pitchFamily="2" charset="2"/>
              </a:rPr>
              <a:t>O</a:t>
            </a:r>
            <a:r>
              <a:rPr lang="en-US" sz="1800" dirty="0">
                <a:sym typeface="Wingdings" panose="05000000000000000000" pitchFamily="2" charset="2"/>
              </a:rPr>
              <a:t>2</a:t>
            </a:r>
          </a:p>
        </p:txBody>
      </p:sp>
      <p:sp>
        <p:nvSpPr>
          <p:cNvPr id="9221" name="Text Box 4"/>
          <p:cNvSpPr txBox="1">
            <a:spLocks noChangeArrowheads="1"/>
          </p:cNvSpPr>
          <p:nvPr/>
        </p:nvSpPr>
        <p:spPr bwMode="auto">
          <a:xfrm>
            <a:off x="8077200" y="1219200"/>
            <a:ext cx="2438400" cy="12080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/>
              <a:t>Reactants    Products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altLang="en-US"/>
              <a:t>C    1	       C   6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altLang="en-US"/>
              <a:t>H    2	       H   12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altLang="en-US"/>
              <a:t>O    3             O   8</a:t>
            </a:r>
          </a:p>
        </p:txBody>
      </p:sp>
      <p:sp>
        <p:nvSpPr>
          <p:cNvPr id="9222" name="Text Box 5"/>
          <p:cNvSpPr txBox="1">
            <a:spLocks noChangeArrowheads="1"/>
          </p:cNvSpPr>
          <p:nvPr/>
        </p:nvSpPr>
        <p:spPr bwMode="auto">
          <a:xfrm>
            <a:off x="8077200" y="2590800"/>
            <a:ext cx="2438400" cy="12080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/>
              <a:t>Reactants    Products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altLang="en-US"/>
              <a:t>C    1	       C   6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altLang="en-US"/>
              <a:t>H    12	       H   12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altLang="en-US"/>
              <a:t>O    8             O   8</a:t>
            </a:r>
          </a:p>
        </p:txBody>
      </p:sp>
      <p:sp>
        <p:nvSpPr>
          <p:cNvPr id="9223" name="Text Box 6"/>
          <p:cNvSpPr txBox="1">
            <a:spLocks noChangeArrowheads="1"/>
          </p:cNvSpPr>
          <p:nvPr/>
        </p:nvSpPr>
        <p:spPr bwMode="auto">
          <a:xfrm>
            <a:off x="8077200" y="3962400"/>
            <a:ext cx="2438400" cy="12080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/>
              <a:t>Reactants    Products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altLang="en-US"/>
              <a:t>C    6	       C   6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altLang="en-US"/>
              <a:t>H    12	       H   12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altLang="en-US"/>
              <a:t>O    18           O   8</a:t>
            </a:r>
          </a:p>
        </p:txBody>
      </p:sp>
      <p:sp>
        <p:nvSpPr>
          <p:cNvPr id="9224" name="Text Box 7"/>
          <p:cNvSpPr txBox="1">
            <a:spLocks noChangeArrowheads="1"/>
          </p:cNvSpPr>
          <p:nvPr/>
        </p:nvSpPr>
        <p:spPr bwMode="auto">
          <a:xfrm>
            <a:off x="8077200" y="5410200"/>
            <a:ext cx="2438400" cy="12080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/>
              <a:t>Reactants    Products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altLang="en-US"/>
              <a:t>C    6	       C   6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altLang="en-US"/>
              <a:t>H    12	       H   12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altLang="en-US"/>
              <a:t>O    18           O   18</a:t>
            </a:r>
          </a:p>
        </p:txBody>
      </p:sp>
    </p:spTree>
    <p:extLst>
      <p:ext uri="{BB962C8B-B14F-4D97-AF65-F5344CB8AC3E}">
        <p14:creationId xmlns:p14="http://schemas.microsoft.com/office/powerpoint/2010/main" val="3743478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4. Na + H</a:t>
            </a:r>
            <a:r>
              <a:rPr lang="en-US" sz="2400"/>
              <a:t>2</a:t>
            </a:r>
            <a:r>
              <a:rPr lang="en-US" smtClean="0"/>
              <a:t>O </a:t>
            </a:r>
            <a:r>
              <a:rPr lang="en-US" smtClean="0">
                <a:sym typeface="Wingdings" panose="05000000000000000000" pitchFamily="2" charset="2"/>
              </a:rPr>
              <a:t> NaOH + H</a:t>
            </a:r>
            <a:r>
              <a:rPr lang="en-US" sz="2400">
                <a:sym typeface="Wingdings" panose="05000000000000000000" pitchFamily="2" charset="2"/>
              </a:rPr>
              <a:t>2</a:t>
            </a:r>
            <a:endParaRPr lang="en-US" sz="240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3794" y="2052918"/>
            <a:ext cx="9286060" cy="4068183"/>
          </a:xfrm>
        </p:spPr>
        <p:txBody>
          <a:bodyPr>
            <a:normAutofit lnSpcReduction="10000"/>
          </a:bodyPr>
          <a:lstStyle/>
          <a:p>
            <a:pPr eaLnBrk="1" hangingPunct="1">
              <a:buFontTx/>
              <a:buNone/>
              <a:defRPr/>
            </a:pPr>
            <a:r>
              <a:rPr lang="en-US" dirty="0" smtClean="0"/>
              <a:t>	Na + H</a:t>
            </a:r>
            <a:r>
              <a:rPr lang="en-US" sz="1800" dirty="0"/>
              <a:t>2</a:t>
            </a:r>
            <a:r>
              <a:rPr lang="en-US" dirty="0" smtClean="0"/>
              <a:t>O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err="1" smtClean="0">
                <a:sym typeface="Wingdings" panose="05000000000000000000" pitchFamily="2" charset="2"/>
              </a:rPr>
              <a:t>NaOH</a:t>
            </a:r>
            <a:r>
              <a:rPr lang="en-US" dirty="0" smtClean="0">
                <a:sym typeface="Wingdings" panose="05000000000000000000" pitchFamily="2" charset="2"/>
              </a:rPr>
              <a:t> + H</a:t>
            </a:r>
            <a:r>
              <a:rPr lang="en-US" sz="1800" dirty="0">
                <a:sym typeface="Wingdings" panose="05000000000000000000" pitchFamily="2" charset="2"/>
              </a:rPr>
              <a:t>2</a:t>
            </a:r>
          </a:p>
          <a:p>
            <a:pPr eaLnBrk="1" hangingPunct="1">
              <a:buFontTx/>
              <a:buNone/>
              <a:defRPr/>
            </a:pPr>
            <a:endParaRPr lang="en-US" sz="1800" dirty="0">
              <a:sym typeface="Wingdings" panose="05000000000000000000" pitchFamily="2" charset="2"/>
            </a:endParaRPr>
          </a:p>
          <a:p>
            <a:pPr eaLnBrk="1" hangingPunct="1">
              <a:buFontTx/>
              <a:buNone/>
              <a:defRPr/>
            </a:pPr>
            <a:endParaRPr lang="en-US" sz="1800" dirty="0">
              <a:sym typeface="Wingdings" panose="05000000000000000000" pitchFamily="2" charset="2"/>
            </a:endParaRPr>
          </a:p>
          <a:p>
            <a:pPr eaLnBrk="1" hangingPunct="1">
              <a:buFontTx/>
              <a:buNone/>
              <a:defRPr/>
            </a:pPr>
            <a:r>
              <a:rPr lang="en-US" dirty="0" smtClean="0"/>
              <a:t>	Na + </a:t>
            </a:r>
            <a:r>
              <a:rPr lang="en-US" dirty="0" smtClean="0">
                <a:solidFill>
                  <a:srgbClr val="FF0000"/>
                </a:solidFill>
              </a:rPr>
              <a:t>2</a:t>
            </a:r>
            <a:r>
              <a:rPr lang="en-US" dirty="0" smtClean="0"/>
              <a:t>H</a:t>
            </a:r>
            <a:r>
              <a:rPr lang="en-US" sz="1800" dirty="0"/>
              <a:t>2</a:t>
            </a:r>
            <a:r>
              <a:rPr lang="en-US" dirty="0" smtClean="0"/>
              <a:t>O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err="1" smtClean="0">
                <a:sym typeface="Wingdings" panose="05000000000000000000" pitchFamily="2" charset="2"/>
              </a:rPr>
              <a:t>NaOH</a:t>
            </a:r>
            <a:r>
              <a:rPr lang="en-US" dirty="0" smtClean="0">
                <a:sym typeface="Wingdings" panose="05000000000000000000" pitchFamily="2" charset="2"/>
              </a:rPr>
              <a:t> + H</a:t>
            </a:r>
            <a:r>
              <a:rPr lang="en-US" sz="1800" dirty="0">
                <a:sym typeface="Wingdings" panose="05000000000000000000" pitchFamily="2" charset="2"/>
              </a:rPr>
              <a:t>2</a:t>
            </a:r>
          </a:p>
          <a:p>
            <a:pPr eaLnBrk="1" hangingPunct="1">
              <a:buFontTx/>
              <a:buNone/>
              <a:defRPr/>
            </a:pPr>
            <a:endParaRPr lang="en-US" sz="1800" dirty="0">
              <a:sym typeface="Wingdings" panose="05000000000000000000" pitchFamily="2" charset="2"/>
            </a:endParaRPr>
          </a:p>
          <a:p>
            <a:pPr eaLnBrk="1" hangingPunct="1">
              <a:buFontTx/>
              <a:buNone/>
              <a:defRPr/>
            </a:pPr>
            <a:endParaRPr lang="en-US" sz="1800" dirty="0">
              <a:sym typeface="Wingdings" panose="05000000000000000000" pitchFamily="2" charset="2"/>
            </a:endParaRPr>
          </a:p>
          <a:p>
            <a:pPr eaLnBrk="1" hangingPunct="1">
              <a:buFontTx/>
              <a:buNone/>
              <a:defRPr/>
            </a:pPr>
            <a:r>
              <a:rPr lang="en-US" dirty="0" smtClean="0"/>
              <a:t>   Na + 2H</a:t>
            </a:r>
            <a:r>
              <a:rPr lang="en-US" sz="1800" dirty="0"/>
              <a:t>2</a:t>
            </a:r>
            <a:r>
              <a:rPr lang="en-US" dirty="0" smtClean="0"/>
              <a:t>O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2</a:t>
            </a:r>
            <a:r>
              <a:rPr lang="en-US" dirty="0" smtClean="0">
                <a:sym typeface="Wingdings" panose="05000000000000000000" pitchFamily="2" charset="2"/>
              </a:rPr>
              <a:t>NaOH + H</a:t>
            </a:r>
            <a:r>
              <a:rPr lang="en-US" sz="1800" dirty="0">
                <a:sym typeface="Wingdings" panose="05000000000000000000" pitchFamily="2" charset="2"/>
              </a:rPr>
              <a:t>2</a:t>
            </a:r>
          </a:p>
          <a:p>
            <a:pPr eaLnBrk="1" hangingPunct="1">
              <a:buFontTx/>
              <a:buNone/>
              <a:defRPr/>
            </a:pPr>
            <a:endParaRPr lang="en-US" sz="1800" dirty="0">
              <a:sym typeface="Wingdings" panose="05000000000000000000" pitchFamily="2" charset="2"/>
            </a:endParaRPr>
          </a:p>
          <a:p>
            <a:pPr eaLnBrk="1" hangingPunct="1">
              <a:buFontTx/>
              <a:buNone/>
              <a:defRPr/>
            </a:pPr>
            <a:endParaRPr lang="en-US" sz="1800" dirty="0">
              <a:sym typeface="Wingdings" panose="05000000000000000000" pitchFamily="2" charset="2"/>
            </a:endParaRPr>
          </a:p>
          <a:p>
            <a:pPr eaLnBrk="1" hangingPunct="1">
              <a:buFontTx/>
              <a:buNone/>
              <a:defRPr/>
            </a:pPr>
            <a:r>
              <a:rPr lang="en-US" dirty="0" smtClean="0"/>
              <a:t>   </a:t>
            </a:r>
            <a:r>
              <a:rPr lang="en-US" dirty="0" smtClean="0">
                <a:solidFill>
                  <a:srgbClr val="FF0000"/>
                </a:solidFill>
              </a:rPr>
              <a:t>2</a:t>
            </a:r>
            <a:r>
              <a:rPr lang="en-US" dirty="0" smtClean="0"/>
              <a:t>Na + 2H</a:t>
            </a:r>
            <a:r>
              <a:rPr lang="en-US" sz="1800" dirty="0"/>
              <a:t>2</a:t>
            </a:r>
            <a:r>
              <a:rPr lang="en-US" dirty="0" smtClean="0"/>
              <a:t>O </a:t>
            </a:r>
            <a:r>
              <a:rPr lang="en-US" dirty="0" smtClean="0">
                <a:sym typeface="Wingdings" panose="05000000000000000000" pitchFamily="2" charset="2"/>
              </a:rPr>
              <a:t> 2NaOH + H</a:t>
            </a:r>
            <a:r>
              <a:rPr lang="en-US" sz="1800" dirty="0">
                <a:sym typeface="Wingdings" panose="05000000000000000000" pitchFamily="2" charset="2"/>
              </a:rPr>
              <a:t>2</a:t>
            </a:r>
            <a:endParaRPr lang="en-US" sz="1800" dirty="0"/>
          </a:p>
        </p:txBody>
      </p:sp>
      <p:sp>
        <p:nvSpPr>
          <p:cNvPr id="10245" name="Text Box 4"/>
          <p:cNvSpPr txBox="1">
            <a:spLocks noChangeArrowheads="1"/>
          </p:cNvSpPr>
          <p:nvPr/>
        </p:nvSpPr>
        <p:spPr bwMode="auto">
          <a:xfrm>
            <a:off x="8077200" y="1219200"/>
            <a:ext cx="2438400" cy="12080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/>
              <a:t>Reactants    Products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altLang="en-US"/>
              <a:t>Na   1	       Na   1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altLang="en-US"/>
              <a:t>H     2	       H     3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altLang="en-US"/>
              <a:t>O     1            O    1</a:t>
            </a:r>
          </a:p>
        </p:txBody>
      </p:sp>
      <p:sp>
        <p:nvSpPr>
          <p:cNvPr id="10246" name="Text Box 5"/>
          <p:cNvSpPr txBox="1">
            <a:spLocks noChangeArrowheads="1"/>
          </p:cNvSpPr>
          <p:nvPr/>
        </p:nvSpPr>
        <p:spPr bwMode="auto">
          <a:xfrm>
            <a:off x="8077200" y="2514600"/>
            <a:ext cx="2438400" cy="12080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/>
              <a:t>Reactants    Products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altLang="en-US"/>
              <a:t>Na   1	       Na   1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altLang="en-US"/>
              <a:t>H     4	       H     3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altLang="en-US"/>
              <a:t>O     2            O    1</a:t>
            </a:r>
          </a:p>
        </p:txBody>
      </p:sp>
      <p:sp>
        <p:nvSpPr>
          <p:cNvPr id="10247" name="Text Box 6"/>
          <p:cNvSpPr txBox="1">
            <a:spLocks noChangeArrowheads="1"/>
          </p:cNvSpPr>
          <p:nvPr/>
        </p:nvSpPr>
        <p:spPr bwMode="auto">
          <a:xfrm>
            <a:off x="8077200" y="3886200"/>
            <a:ext cx="2438400" cy="12080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/>
              <a:t>Reactants    Products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altLang="en-US"/>
              <a:t>Na   1	       Na   2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altLang="en-US"/>
              <a:t>H     4	       H     4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altLang="en-US"/>
              <a:t>O     2            O     2</a:t>
            </a:r>
          </a:p>
        </p:txBody>
      </p:sp>
      <p:sp>
        <p:nvSpPr>
          <p:cNvPr id="10248" name="Text Box 7"/>
          <p:cNvSpPr txBox="1">
            <a:spLocks noChangeArrowheads="1"/>
          </p:cNvSpPr>
          <p:nvPr/>
        </p:nvSpPr>
        <p:spPr bwMode="auto">
          <a:xfrm>
            <a:off x="8077200" y="5181600"/>
            <a:ext cx="2438400" cy="12080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/>
              <a:t>Reactants    Products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altLang="en-US"/>
              <a:t>Na   2	       Na   2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altLang="en-US"/>
              <a:t>H     4	       H     4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altLang="en-US"/>
              <a:t>O     2            O     2</a:t>
            </a:r>
          </a:p>
        </p:txBody>
      </p:sp>
    </p:spTree>
    <p:extLst>
      <p:ext uri="{BB962C8B-B14F-4D97-AF65-F5344CB8AC3E}">
        <p14:creationId xmlns:p14="http://schemas.microsoft.com/office/powerpoint/2010/main" val="316401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5. H</a:t>
            </a:r>
            <a:r>
              <a:rPr lang="en-US" sz="2400"/>
              <a:t>3</a:t>
            </a:r>
            <a:r>
              <a:rPr lang="en-US" smtClean="0"/>
              <a:t>PO</a:t>
            </a:r>
            <a:r>
              <a:rPr lang="en-US" sz="2400"/>
              <a:t>4</a:t>
            </a:r>
            <a:r>
              <a:rPr lang="en-US" smtClean="0"/>
              <a:t> </a:t>
            </a:r>
            <a:r>
              <a:rPr lang="en-US" smtClean="0">
                <a:sym typeface="Wingdings" panose="05000000000000000000" pitchFamily="2" charset="2"/>
              </a:rPr>
              <a:t> H</a:t>
            </a:r>
            <a:r>
              <a:rPr lang="en-US" sz="2400">
                <a:sym typeface="Wingdings" panose="05000000000000000000" pitchFamily="2" charset="2"/>
              </a:rPr>
              <a:t>4</a:t>
            </a:r>
            <a:r>
              <a:rPr lang="en-US" smtClean="0">
                <a:sym typeface="Wingdings" panose="05000000000000000000" pitchFamily="2" charset="2"/>
              </a:rPr>
              <a:t>P</a:t>
            </a:r>
            <a:r>
              <a:rPr lang="en-US" sz="2400">
                <a:sym typeface="Wingdings" panose="05000000000000000000" pitchFamily="2" charset="2"/>
              </a:rPr>
              <a:t>2</a:t>
            </a:r>
            <a:r>
              <a:rPr lang="en-US" smtClean="0">
                <a:sym typeface="Wingdings" panose="05000000000000000000" pitchFamily="2" charset="2"/>
              </a:rPr>
              <a:t>O</a:t>
            </a:r>
            <a:r>
              <a:rPr lang="en-US" sz="2400">
                <a:sym typeface="Wingdings" panose="05000000000000000000" pitchFamily="2" charset="2"/>
              </a:rPr>
              <a:t>7</a:t>
            </a:r>
            <a:r>
              <a:rPr lang="en-US" smtClean="0">
                <a:sym typeface="Wingdings" panose="05000000000000000000" pitchFamily="2" charset="2"/>
              </a:rPr>
              <a:t> + H</a:t>
            </a:r>
            <a:r>
              <a:rPr lang="en-US" sz="2400">
                <a:sym typeface="Wingdings" panose="05000000000000000000" pitchFamily="2" charset="2"/>
              </a:rPr>
              <a:t>2</a:t>
            </a:r>
            <a:r>
              <a:rPr lang="en-US" smtClean="0">
                <a:sym typeface="Wingdings" panose="05000000000000000000" pitchFamily="2" charset="2"/>
              </a:rPr>
              <a:t>O</a:t>
            </a:r>
            <a:endParaRPr lang="en-US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smtClean="0"/>
              <a:t>	  H</a:t>
            </a:r>
            <a:r>
              <a:rPr lang="en-US" sz="1800"/>
              <a:t>3</a:t>
            </a:r>
            <a:r>
              <a:rPr lang="en-US" smtClean="0"/>
              <a:t>PO</a:t>
            </a:r>
            <a:r>
              <a:rPr lang="en-US" sz="1800"/>
              <a:t>4</a:t>
            </a:r>
            <a:r>
              <a:rPr lang="en-US" smtClean="0"/>
              <a:t> </a:t>
            </a:r>
            <a:r>
              <a:rPr lang="en-US" smtClean="0">
                <a:sym typeface="Wingdings" panose="05000000000000000000" pitchFamily="2" charset="2"/>
              </a:rPr>
              <a:t> H</a:t>
            </a:r>
            <a:r>
              <a:rPr lang="en-US" sz="1800">
                <a:sym typeface="Wingdings" panose="05000000000000000000" pitchFamily="2" charset="2"/>
              </a:rPr>
              <a:t>4</a:t>
            </a:r>
            <a:r>
              <a:rPr lang="en-US" smtClean="0">
                <a:sym typeface="Wingdings" panose="05000000000000000000" pitchFamily="2" charset="2"/>
              </a:rPr>
              <a:t>P</a:t>
            </a:r>
            <a:r>
              <a:rPr lang="en-US" sz="1800">
                <a:sym typeface="Wingdings" panose="05000000000000000000" pitchFamily="2" charset="2"/>
              </a:rPr>
              <a:t>2</a:t>
            </a:r>
            <a:r>
              <a:rPr lang="en-US" smtClean="0">
                <a:sym typeface="Wingdings" panose="05000000000000000000" pitchFamily="2" charset="2"/>
              </a:rPr>
              <a:t>O</a:t>
            </a:r>
            <a:r>
              <a:rPr lang="en-US" sz="1800">
                <a:sym typeface="Wingdings" panose="05000000000000000000" pitchFamily="2" charset="2"/>
              </a:rPr>
              <a:t>7</a:t>
            </a:r>
            <a:r>
              <a:rPr lang="en-US" smtClean="0">
                <a:sym typeface="Wingdings" panose="05000000000000000000" pitchFamily="2" charset="2"/>
              </a:rPr>
              <a:t> + H</a:t>
            </a:r>
            <a:r>
              <a:rPr lang="en-US" sz="1800">
                <a:sym typeface="Wingdings" panose="05000000000000000000" pitchFamily="2" charset="2"/>
              </a:rPr>
              <a:t>2</a:t>
            </a:r>
            <a:r>
              <a:rPr lang="en-US" smtClean="0">
                <a:sym typeface="Wingdings" panose="05000000000000000000" pitchFamily="2" charset="2"/>
              </a:rPr>
              <a:t>O</a:t>
            </a:r>
          </a:p>
          <a:p>
            <a:pPr eaLnBrk="1" hangingPunct="1">
              <a:buFontTx/>
              <a:buNone/>
              <a:defRPr/>
            </a:pPr>
            <a:endParaRPr lang="en-US" smtClean="0">
              <a:sym typeface="Wingdings" panose="05000000000000000000" pitchFamily="2" charset="2"/>
            </a:endParaRPr>
          </a:p>
          <a:p>
            <a:pPr eaLnBrk="1" hangingPunct="1">
              <a:buFontTx/>
              <a:buNone/>
              <a:defRPr/>
            </a:pPr>
            <a:endParaRPr lang="en-US" smtClean="0">
              <a:sym typeface="Wingdings" panose="05000000000000000000" pitchFamily="2" charset="2"/>
            </a:endParaRPr>
          </a:p>
          <a:p>
            <a:pPr eaLnBrk="1" hangingPunct="1">
              <a:buFontTx/>
              <a:buNone/>
              <a:defRPr/>
            </a:pPr>
            <a:r>
              <a:rPr lang="en-US" smtClean="0"/>
              <a:t>	</a:t>
            </a:r>
            <a:r>
              <a:rPr lang="en-US" smtClean="0">
                <a:solidFill>
                  <a:srgbClr val="FF0000"/>
                </a:solidFill>
              </a:rPr>
              <a:t>2</a:t>
            </a:r>
            <a:r>
              <a:rPr lang="en-US" smtClean="0"/>
              <a:t>H</a:t>
            </a:r>
            <a:r>
              <a:rPr lang="en-US" sz="1800"/>
              <a:t>3</a:t>
            </a:r>
            <a:r>
              <a:rPr lang="en-US" smtClean="0"/>
              <a:t>PO</a:t>
            </a:r>
            <a:r>
              <a:rPr lang="en-US" sz="1800"/>
              <a:t>4</a:t>
            </a:r>
            <a:r>
              <a:rPr lang="en-US" smtClean="0"/>
              <a:t> </a:t>
            </a:r>
            <a:r>
              <a:rPr lang="en-US" smtClean="0">
                <a:sym typeface="Wingdings" panose="05000000000000000000" pitchFamily="2" charset="2"/>
              </a:rPr>
              <a:t> H</a:t>
            </a:r>
            <a:r>
              <a:rPr lang="en-US" sz="1800">
                <a:sym typeface="Wingdings" panose="05000000000000000000" pitchFamily="2" charset="2"/>
              </a:rPr>
              <a:t>4</a:t>
            </a:r>
            <a:r>
              <a:rPr lang="en-US" smtClean="0">
                <a:sym typeface="Wingdings" panose="05000000000000000000" pitchFamily="2" charset="2"/>
              </a:rPr>
              <a:t>P</a:t>
            </a:r>
            <a:r>
              <a:rPr lang="en-US" sz="1800">
                <a:sym typeface="Wingdings" panose="05000000000000000000" pitchFamily="2" charset="2"/>
              </a:rPr>
              <a:t>2</a:t>
            </a:r>
            <a:r>
              <a:rPr lang="en-US" smtClean="0">
                <a:sym typeface="Wingdings" panose="05000000000000000000" pitchFamily="2" charset="2"/>
              </a:rPr>
              <a:t>O</a:t>
            </a:r>
            <a:r>
              <a:rPr lang="en-US" sz="1800">
                <a:sym typeface="Wingdings" panose="05000000000000000000" pitchFamily="2" charset="2"/>
              </a:rPr>
              <a:t>7</a:t>
            </a:r>
            <a:r>
              <a:rPr lang="en-US" smtClean="0">
                <a:sym typeface="Wingdings" panose="05000000000000000000" pitchFamily="2" charset="2"/>
              </a:rPr>
              <a:t> + H</a:t>
            </a:r>
            <a:r>
              <a:rPr lang="en-US" sz="1800">
                <a:sym typeface="Wingdings" panose="05000000000000000000" pitchFamily="2" charset="2"/>
              </a:rPr>
              <a:t>2</a:t>
            </a:r>
            <a:r>
              <a:rPr lang="en-US" smtClean="0">
                <a:sym typeface="Wingdings" panose="05000000000000000000" pitchFamily="2" charset="2"/>
              </a:rPr>
              <a:t>O</a:t>
            </a:r>
          </a:p>
        </p:txBody>
      </p:sp>
      <p:sp>
        <p:nvSpPr>
          <p:cNvPr id="11269" name="Text Box 4"/>
          <p:cNvSpPr txBox="1">
            <a:spLocks noChangeArrowheads="1"/>
          </p:cNvSpPr>
          <p:nvPr/>
        </p:nvSpPr>
        <p:spPr bwMode="auto">
          <a:xfrm>
            <a:off x="8001000" y="1371600"/>
            <a:ext cx="2438400" cy="12080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/>
              <a:t>Reactants    Products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altLang="en-US"/>
              <a:t>H    3	       H    6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altLang="en-US"/>
              <a:t>P    1	       P    2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altLang="en-US"/>
              <a:t>O    4             O    8</a:t>
            </a:r>
          </a:p>
        </p:txBody>
      </p:sp>
      <p:sp>
        <p:nvSpPr>
          <p:cNvPr id="11270" name="Text Box 5"/>
          <p:cNvSpPr txBox="1">
            <a:spLocks noChangeArrowheads="1"/>
          </p:cNvSpPr>
          <p:nvPr/>
        </p:nvSpPr>
        <p:spPr bwMode="auto">
          <a:xfrm>
            <a:off x="8001000" y="2971800"/>
            <a:ext cx="2438400" cy="12080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/>
              <a:t>Reactants    Products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altLang="en-US"/>
              <a:t>H    6	       H   6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altLang="en-US"/>
              <a:t>P    2	       P   2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altLang="en-US"/>
              <a:t>O    8             O   8</a:t>
            </a:r>
          </a:p>
        </p:txBody>
      </p:sp>
    </p:spTree>
    <p:extLst>
      <p:ext uri="{BB962C8B-B14F-4D97-AF65-F5344CB8AC3E}">
        <p14:creationId xmlns:p14="http://schemas.microsoft.com/office/powerpoint/2010/main" val="2581337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Chemical Reaction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endParaRPr lang="en-US" altLang="en-US" sz="2800" dirty="0">
              <a:solidFill>
                <a:srgbClr val="FF9900"/>
              </a:solidFill>
            </a:endParaRPr>
          </a:p>
          <a:p>
            <a:pPr eaLnBrk="1" hangingPunct="1"/>
            <a:r>
              <a:rPr lang="en-US" altLang="en-US" sz="2800" dirty="0"/>
              <a:t>Chemical reaction</a:t>
            </a:r>
            <a:r>
              <a:rPr lang="en-US" altLang="en-US" sz="2800" b="1" dirty="0"/>
              <a:t> </a:t>
            </a:r>
            <a:r>
              <a:rPr lang="en-US" altLang="en-US" sz="2800" dirty="0"/>
              <a:t>- change in which one or more substances are converted into new substances</a:t>
            </a:r>
          </a:p>
          <a:p>
            <a:pPr eaLnBrk="1" hangingPunct="1"/>
            <a:endParaRPr lang="en-US" altLang="en-US" sz="2800" dirty="0">
              <a:solidFill>
                <a:srgbClr val="FF9900"/>
              </a:solidFill>
            </a:endParaRPr>
          </a:p>
          <a:p>
            <a:pPr eaLnBrk="1" hangingPunct="1"/>
            <a:r>
              <a:rPr lang="en-US" altLang="en-US" sz="2800" dirty="0"/>
              <a:t>Example – baking a cake</a:t>
            </a:r>
          </a:p>
        </p:txBody>
      </p:sp>
      <p:pic>
        <p:nvPicPr>
          <p:cNvPr id="9221" name="Picture 5" descr="slide 2"/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0" y="1981200"/>
            <a:ext cx="4000500" cy="3810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4539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Chemical Reactions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endParaRPr lang="en-US" altLang="en-US" sz="2800"/>
          </a:p>
          <a:p>
            <a:pPr eaLnBrk="1" hangingPunct="1"/>
            <a:r>
              <a:rPr lang="en-US" altLang="en-US" sz="2800">
                <a:solidFill>
                  <a:srgbClr val="FF9900"/>
                </a:solidFill>
              </a:rPr>
              <a:t>Reactant – substance or molecule that participates in a reaction</a:t>
            </a:r>
          </a:p>
          <a:p>
            <a:pPr eaLnBrk="1" hangingPunct="1"/>
            <a:endParaRPr lang="en-US" altLang="en-US" sz="2800"/>
          </a:p>
          <a:p>
            <a:pPr eaLnBrk="1" hangingPunct="1"/>
            <a:r>
              <a:rPr lang="en-US" altLang="en-US" sz="2800">
                <a:solidFill>
                  <a:srgbClr val="FF9900"/>
                </a:solidFill>
              </a:rPr>
              <a:t>Product – substance that forms in reaction</a:t>
            </a:r>
          </a:p>
          <a:p>
            <a:pPr eaLnBrk="1" hangingPunct="1"/>
            <a:endParaRPr lang="en-US" altLang="en-US" sz="2800"/>
          </a:p>
          <a:p>
            <a:pPr eaLnBrk="1" hangingPunct="1"/>
            <a:endParaRPr lang="en-US" altLang="en-US" sz="2800"/>
          </a:p>
        </p:txBody>
      </p:sp>
      <p:pic>
        <p:nvPicPr>
          <p:cNvPr id="13320" name="Picture 8" descr="Eq04sharp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33600" y="5562601"/>
            <a:ext cx="4038600" cy="912813"/>
          </a:xfrm>
        </p:spPr>
      </p:pic>
      <p:pic>
        <p:nvPicPr>
          <p:cNvPr id="14341" name="Picture 10" descr="and0813blog"/>
          <p:cNvPicPr>
            <a:picLocks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48400" y="2057400"/>
            <a:ext cx="3962400" cy="30432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6015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Chemical Reaction</a:t>
            </a:r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>
                <a:solidFill>
                  <a:srgbClr val="FF9900"/>
                </a:solidFill>
              </a:rPr>
              <a:t>Gas in a car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800">
              <a:solidFill>
                <a:srgbClr val="FF9900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>
                <a:solidFill>
                  <a:srgbClr val="FF9900"/>
                </a:solidFill>
              </a:rPr>
              <a:t>Reactants: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/>
              <a:t>Isooctane C</a:t>
            </a:r>
            <a:r>
              <a:rPr lang="en-US" sz="2800" baseline="-25000"/>
              <a:t>8</a:t>
            </a:r>
            <a:r>
              <a:rPr lang="en-US" sz="2800"/>
              <a:t>H</a:t>
            </a:r>
            <a:r>
              <a:rPr lang="en-US" sz="2800" baseline="-25000"/>
              <a:t>18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/>
              <a:t>Oxygen O</a:t>
            </a:r>
            <a:r>
              <a:rPr lang="en-US" sz="2800" baseline="-25000"/>
              <a:t>2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80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>
                <a:solidFill>
                  <a:srgbClr val="FF9900"/>
                </a:solidFill>
              </a:rPr>
              <a:t>Products: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/>
              <a:t>Carbon dioxide CO</a:t>
            </a:r>
            <a:r>
              <a:rPr lang="en-US" sz="2800" baseline="-25000"/>
              <a:t>2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/>
              <a:t>Water H</a:t>
            </a:r>
            <a:r>
              <a:rPr lang="en-US" sz="2800" baseline="-25000"/>
              <a:t>2</a:t>
            </a:r>
            <a:r>
              <a:rPr lang="en-US" sz="2800"/>
              <a:t>0</a:t>
            </a:r>
          </a:p>
        </p:txBody>
      </p:sp>
      <p:sp>
        <p:nvSpPr>
          <p:cNvPr id="37893" name="Rectangle 5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endParaRPr lang="en-US" sz="2800"/>
          </a:p>
        </p:txBody>
      </p:sp>
      <p:pic>
        <p:nvPicPr>
          <p:cNvPr id="16389" name="Picture 7" descr="IMG_7313_exhaus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828800"/>
            <a:ext cx="45339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1110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Chemical Reactions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z="2800"/>
          </a:p>
          <a:p>
            <a:pPr eaLnBrk="1" hangingPunct="1">
              <a:defRPr/>
            </a:pPr>
            <a:r>
              <a:rPr lang="en-US" sz="2800">
                <a:solidFill>
                  <a:srgbClr val="FF9900"/>
                </a:solidFill>
              </a:rPr>
              <a:t>The products and reactants contain the same types of atoms.</a:t>
            </a:r>
          </a:p>
          <a:p>
            <a:pPr lvl="1" eaLnBrk="1" hangingPunct="1">
              <a:defRPr/>
            </a:pPr>
            <a:r>
              <a:rPr lang="en-US" sz="2400"/>
              <a:t>Rearranged as bonds are broken and formed.</a:t>
            </a:r>
          </a:p>
          <a:p>
            <a:pPr eaLnBrk="1" hangingPunct="1">
              <a:defRPr/>
            </a:pPr>
            <a:endParaRPr lang="en-US" sz="2800"/>
          </a:p>
          <a:p>
            <a:pPr eaLnBrk="1" hangingPunct="1">
              <a:defRPr/>
            </a:pPr>
            <a:r>
              <a:rPr lang="en-US" sz="2800">
                <a:solidFill>
                  <a:srgbClr val="FF9900"/>
                </a:solidFill>
              </a:rPr>
              <a:t>Mass is always conserved</a:t>
            </a:r>
          </a:p>
        </p:txBody>
      </p:sp>
      <p:sp>
        <p:nvSpPr>
          <p:cNvPr id="15368" name="Rectangle 8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eaLnBrk="1" hangingPunct="1">
              <a:defRPr/>
            </a:pPr>
            <a:endParaRPr lang="en-US" sz="2800"/>
          </a:p>
        </p:txBody>
      </p:sp>
      <p:pic>
        <p:nvPicPr>
          <p:cNvPr id="18437" name="Picture 7" descr="snowmobile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905000"/>
            <a:ext cx="4114800" cy="430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86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20484" name="Picture 5" descr="Chemical_Equation_Pict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2612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7859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Conservation of Mass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endParaRPr lang="en-US" altLang="en-US" sz="2800" dirty="0"/>
          </a:p>
          <a:p>
            <a:pPr eaLnBrk="1" hangingPunct="1"/>
            <a:r>
              <a:rPr lang="en-US" altLang="en-US" sz="2800" dirty="0"/>
              <a:t>The mass of the candles and oxygen before burning is exactly equal to the mass of the remaining candle and gaseous products.</a:t>
            </a:r>
          </a:p>
        </p:txBody>
      </p:sp>
      <p:pic>
        <p:nvPicPr>
          <p:cNvPr id="18438" name="Picture 6" descr="im04 candle mass before &amp; a"/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24600" y="1371600"/>
            <a:ext cx="3886200" cy="5029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558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Energy and Reactions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altLang="en-US" sz="2800">
                <a:solidFill>
                  <a:srgbClr val="FF9900"/>
                </a:solidFill>
              </a:rPr>
              <a:t>All chemical reactions release or absorb energy.</a:t>
            </a:r>
          </a:p>
          <a:p>
            <a:pPr eaLnBrk="1" hangingPunct="1"/>
            <a:endParaRPr lang="en-US" altLang="en-US" sz="2800">
              <a:solidFill>
                <a:srgbClr val="FF9900"/>
              </a:solidFill>
            </a:endParaRPr>
          </a:p>
          <a:p>
            <a:pPr eaLnBrk="1" hangingPunct="1"/>
            <a:r>
              <a:rPr lang="en-US" altLang="en-US" sz="2800"/>
              <a:t>Takes the form of:</a:t>
            </a:r>
          </a:p>
          <a:p>
            <a:pPr eaLnBrk="1" hangingPunct="1"/>
            <a:r>
              <a:rPr lang="en-US" altLang="en-US" sz="2800"/>
              <a:t>Heat</a:t>
            </a:r>
          </a:p>
          <a:p>
            <a:pPr eaLnBrk="1" hangingPunct="1"/>
            <a:r>
              <a:rPr lang="en-US" altLang="en-US" sz="2800"/>
              <a:t>Light</a:t>
            </a:r>
          </a:p>
          <a:p>
            <a:pPr eaLnBrk="1" hangingPunct="1"/>
            <a:r>
              <a:rPr lang="en-US" altLang="en-US" sz="2800"/>
              <a:t>Sound</a:t>
            </a:r>
          </a:p>
          <a:p>
            <a:pPr eaLnBrk="1" hangingPunct="1"/>
            <a:r>
              <a:rPr lang="en-US" altLang="en-US" sz="2800"/>
              <a:t>Electricity</a:t>
            </a:r>
          </a:p>
          <a:p>
            <a:pPr eaLnBrk="1" hangingPunct="1"/>
            <a:endParaRPr lang="en-US" altLang="en-US" sz="2800"/>
          </a:p>
        </p:txBody>
      </p:sp>
      <p:sp>
        <p:nvSpPr>
          <p:cNvPr id="23558" name="Rectangle 6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eaLnBrk="1" hangingPunct="1">
              <a:defRPr/>
            </a:pPr>
            <a:endParaRPr lang="en-US" sz="2800"/>
          </a:p>
        </p:txBody>
      </p:sp>
      <p:pic>
        <p:nvPicPr>
          <p:cNvPr id="28677" name="Picture 8" descr="explos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286000"/>
            <a:ext cx="43434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8569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Energy and Reactions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371600"/>
            <a:ext cx="5113468" cy="47625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altLang="en-US" sz="2800" dirty="0"/>
              <a:t>When chemical reactions take place - </a:t>
            </a:r>
          </a:p>
          <a:p>
            <a:pPr lvl="1" eaLnBrk="1" hangingPunct="1"/>
            <a:r>
              <a:rPr lang="en-US" altLang="en-US" sz="2400" dirty="0">
                <a:solidFill>
                  <a:srgbClr val="FF9900"/>
                </a:solidFill>
              </a:rPr>
              <a:t>Some chemical bonds in the reactants are broken</a:t>
            </a:r>
          </a:p>
          <a:p>
            <a:pPr lvl="1" eaLnBrk="1" hangingPunct="1"/>
            <a:r>
              <a:rPr lang="en-US" altLang="en-US" sz="2400" dirty="0">
                <a:solidFill>
                  <a:srgbClr val="FF9900"/>
                </a:solidFill>
              </a:rPr>
              <a:t>Requires energy</a:t>
            </a:r>
          </a:p>
          <a:p>
            <a:pPr eaLnBrk="1" hangingPunct="1"/>
            <a:endParaRPr lang="en-US" altLang="en-US" sz="2800" dirty="0">
              <a:solidFill>
                <a:srgbClr val="FF9900"/>
              </a:solidFill>
            </a:endParaRPr>
          </a:p>
          <a:p>
            <a:pPr eaLnBrk="1" hangingPunct="1"/>
            <a:r>
              <a:rPr lang="en-US" altLang="en-US" sz="2800" dirty="0"/>
              <a:t>In order for products to be produced, new bonds must form. </a:t>
            </a:r>
          </a:p>
          <a:p>
            <a:pPr lvl="1" eaLnBrk="1" hangingPunct="1"/>
            <a:r>
              <a:rPr lang="en-US" altLang="en-US" sz="2400" dirty="0">
                <a:solidFill>
                  <a:srgbClr val="FF9900"/>
                </a:solidFill>
              </a:rPr>
              <a:t>Bond formation releases energy.</a:t>
            </a:r>
          </a:p>
        </p:txBody>
      </p:sp>
      <p:sp>
        <p:nvSpPr>
          <p:cNvPr id="24583" name="Rectangle 7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eaLnBrk="1" hangingPunct="1">
              <a:defRPr/>
            </a:pPr>
            <a:endParaRPr lang="en-US" sz="2800"/>
          </a:p>
        </p:txBody>
      </p:sp>
      <p:pic>
        <p:nvPicPr>
          <p:cNvPr id="30725" name="Picture 9" descr="Exploding%20Ca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7600" y="1912805"/>
            <a:ext cx="5151718" cy="4007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6964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6</TotalTime>
  <Words>374</Words>
  <Application>Microsoft Office PowerPoint</Application>
  <PresentationFormat>Widescreen</PresentationFormat>
  <Paragraphs>176</Paragraphs>
  <Slides>17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Century Gothic</vt:lpstr>
      <vt:lpstr>Wingdings</vt:lpstr>
      <vt:lpstr>Wingdings 3</vt:lpstr>
      <vt:lpstr>Ion</vt:lpstr>
      <vt:lpstr>Chapter 9</vt:lpstr>
      <vt:lpstr>Chemical Reaction</vt:lpstr>
      <vt:lpstr>Chemical Reactions</vt:lpstr>
      <vt:lpstr>Chemical Reaction</vt:lpstr>
      <vt:lpstr>Chemical Reactions</vt:lpstr>
      <vt:lpstr>PowerPoint Presentation</vt:lpstr>
      <vt:lpstr>Conservation of Mass</vt:lpstr>
      <vt:lpstr>Energy and Reactions</vt:lpstr>
      <vt:lpstr>Energy and Reactions</vt:lpstr>
      <vt:lpstr>Exothermic Reaction</vt:lpstr>
      <vt:lpstr>Endothermic Reaction</vt:lpstr>
      <vt:lpstr>Balancing Equations</vt:lpstr>
      <vt:lpstr>1. H2 + O2  H2O</vt:lpstr>
      <vt:lpstr>2. HgO  Hg + O2</vt:lpstr>
      <vt:lpstr>3. CO2 + H2O  C6H12O6 + O2</vt:lpstr>
      <vt:lpstr>4. Na + H2O  NaOH + H2</vt:lpstr>
      <vt:lpstr>5. H3PO4  H4P2O7 + H2O</vt:lpstr>
    </vt:vector>
  </TitlesOfParts>
  <Company>Marlette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9</dc:title>
  <dc:creator>Nick Meyers</dc:creator>
  <cp:lastModifiedBy>Nick Meyers</cp:lastModifiedBy>
  <cp:revision>2</cp:revision>
  <dcterms:created xsi:type="dcterms:W3CDTF">2019-01-15T18:56:38Z</dcterms:created>
  <dcterms:modified xsi:type="dcterms:W3CDTF">2019-01-15T19:03:30Z</dcterms:modified>
</cp:coreProperties>
</file>