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4" r:id="rId18"/>
    <p:sldId id="285" r:id="rId19"/>
    <p:sldId id="280" r:id="rId20"/>
    <p:sldId id="281" r:id="rId21"/>
    <p:sldId id="282" r:id="rId22"/>
    <p:sldId id="279" r:id="rId23"/>
    <p:sldId id="286" r:id="rId24"/>
    <p:sldId id="287" r:id="rId25"/>
    <p:sldId id="288" r:id="rId26"/>
    <p:sldId id="289" r:id="rId27"/>
    <p:sldId id="290" r:id="rId28"/>
    <p:sldId id="291" r:id="rId29"/>
    <p:sldId id="275" r:id="rId30"/>
    <p:sldId id="292" r:id="rId31"/>
    <p:sldId id="294" r:id="rId32"/>
    <p:sldId id="296" r:id="rId33"/>
    <p:sldId id="299" r:id="rId34"/>
    <p:sldId id="300" r:id="rId35"/>
    <p:sldId id="301" r:id="rId36"/>
    <p:sldId id="302" r:id="rId37"/>
    <p:sldId id="305" r:id="rId38"/>
    <p:sldId id="306" r:id="rId39"/>
    <p:sldId id="307" r:id="rId40"/>
    <p:sldId id="277" r:id="rId41"/>
    <p:sldId id="278" r:id="rId42"/>
    <p:sldId id="283" r:id="rId43"/>
    <p:sldId id="309" r:id="rId44"/>
    <p:sldId id="310" r:id="rId45"/>
    <p:sldId id="311" r:id="rId46"/>
    <p:sldId id="312" r:id="rId47"/>
    <p:sldId id="313" r:id="rId48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F4D89-4056-40F7-A851-130E182F0F7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3FAD6-5C81-408C-9A94-89004FB0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07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B7A08-DCE9-4763-9A6D-2B4D662B281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9CE8D-2993-477B-9C8B-D9EF5C5FB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5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0B0814C-4891-4638-BEFC-395725A50AC0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14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3A6796D-C572-4B0B-A8AE-02CE6046BB1F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1901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EFBA8A9-FE0E-41B5-8BEE-1E4B96784514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2954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0C7F602-2B67-4DD8-ACCC-D2D91B06BAFB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7998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3A62B66-82EB-4B25-A578-26264DF220EE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9752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2FB46E1-9B03-4FC5-A236-330F70298115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8756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B942CEC-3817-4440-AC95-AA3FDD1676CA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6820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BAAAA4A-FC10-45D1-860E-35994CF75EC1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4391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947CBCA-17E1-4E25-B063-30AB15970CD4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3207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76BD78C-5F5D-4A8D-ADD5-51F72E47309D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0097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DDCB837-7491-457F-AB64-B03102C0734F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707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85C99FD-9F8A-4760-88F5-C0277AA207AB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068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AC4A4D7-2BBE-4EAC-BB5B-D7E84190A4C7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533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7D416BF-54D3-480A-931B-2571C9A97A0D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4898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7698CBA-19D1-48E4-9655-44ECC40AAA75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6217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463F44F-87F1-4386-A0C3-85E7A9453BC3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7982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7CA5FF8-F9B0-4D7A-9F46-F51DAC0F1A18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160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4CD45B9-0320-47A1-A720-2B2FBA1A9882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9859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2CF434C-BEF7-4A47-9C97-178267F7DC81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2238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F773DE6-8C32-48F4-A076-E12496198502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96464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64C0BED-86BE-4822-A205-62B8AF765914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93840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148C622-A791-40D1-AFEF-EDEED286C3A8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807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549E4BF-2D4D-4DAD-9392-DC729022E95B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6186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D5A25B0-5794-4368-99E3-94E35817341C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57781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2CE015C-6884-4E35-B8C9-D64ED9DDCBE1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29123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F13B275-F5F9-4317-83A8-54D6D62E7629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95199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00FCAFC-E4D8-4A56-99BE-7F9C0E272990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57878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E859182-B2B5-4BD8-9796-ACC407334E3F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8994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315D1A3-69BD-4874-9EFB-041A1EBC37C3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45159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8E3C34B-5814-4537-94E3-249E8D7184B3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39881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9B45A11-6022-49CC-9964-48D455557D4E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37296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6223E9D-6F56-464F-AA2C-231D39B9847D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66354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BACB76D-8182-4B8C-A0CD-CA9585439D26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68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CBCEEC3-3711-4310-9BDE-2B45C61873C1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8064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A48927B-3722-4C0B-8612-0C7C4756FE31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515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B49E72C-EB3F-4750-AA70-B7812FCA71ED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592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4A2D271-0CD8-4336-8A4D-DA81F9FCB3CE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285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344C041-D19D-4BDD-86B1-5497A97CD2F3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921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4A1AD4F-F6DD-4C00-957F-B01A21AA45F0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302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477C793-DE93-412F-8590-20DBA1F343EF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868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F8480-D2C1-4CA4-8AB2-BA4079DEB9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364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43350"/>
            <a:ext cx="109728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DA528-849A-4639-BFB1-489DA6849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2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3350"/>
            <a:ext cx="53848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2FF53-9E44-4844-A16B-30BD18CAA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2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Parts of an Atom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Synthetic Elements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441434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</a:rPr>
              <a:t>Synthetic Elements – made in machines called particle accelerators</a:t>
            </a:r>
          </a:p>
          <a:p>
            <a:pPr eaLnBrk="1" hangingPunct="1">
              <a:defRPr/>
            </a:pPr>
            <a:endParaRPr lang="en-US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US" dirty="0"/>
              <a:t>Not commonly found on Earth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5365" name="Picture 9" descr="T04757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96" y="2004849"/>
            <a:ext cx="5334218" cy="376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7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7412" name="Picture 5" descr="particle-accelerator-at-C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7391400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5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Periodic Table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Based on the work of </a:t>
            </a:r>
            <a:r>
              <a:rPr lang="en-US" dirty="0">
                <a:solidFill>
                  <a:srgbClr val="FFC000"/>
                </a:solidFill>
              </a:rPr>
              <a:t>Dimitri Mendeleev</a:t>
            </a:r>
          </a:p>
          <a:p>
            <a:pPr eaLnBrk="1" hangingPunct="1">
              <a:defRPr/>
            </a:pPr>
            <a:endParaRPr lang="en-US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</a:rPr>
              <a:t>Periodic Table – chart that organizes elements by the number of protons in the nucleus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9461" name="Picture 7" descr="300px-Mendeleev_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371601"/>
            <a:ext cx="35274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7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1507" name="Picture 4" descr="periodic_tab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Periodic Table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Provides atomic mass</a:t>
            </a:r>
          </a:p>
          <a:p>
            <a:pPr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Pattern of electrons</a:t>
            </a:r>
          </a:p>
          <a:p>
            <a:pPr eaLnBrk="1" hangingPunct="1"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Solid, liquid, or gas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3557" name="Picture 8" descr="boro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3665538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5604" name="Picture 5" descr="mercurygl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7675"/>
            <a:ext cx="5562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7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Chemical Symbol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05000"/>
            <a:ext cx="40386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1, 2, or 3 letter abbreviation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Hydrogen – H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Some come from Latin Words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Iron – Fe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dirty="0" err="1"/>
              <a:t>ferrum</a:t>
            </a:r>
            <a:endParaRPr lang="en-US" dirty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/>
          </a:p>
        </p:txBody>
      </p:sp>
      <p:pic>
        <p:nvPicPr>
          <p:cNvPr id="27653" name="Picture 8" descr="s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669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4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Pure Substances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4303" y="1600200"/>
            <a:ext cx="4390697" cy="4533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Materials are made of a pure substance or a mixture of substances.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C000"/>
                </a:solidFill>
              </a:rPr>
              <a:t>Pure substance -  </a:t>
            </a:r>
            <a:r>
              <a:rPr lang="en-US" altLang="en-US" sz="2400" dirty="0">
                <a:solidFill>
                  <a:srgbClr val="FFC000"/>
                </a:solidFill>
              </a:rPr>
              <a:t>Elements or compounds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8133" name="Picture 6" descr="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47434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7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0180" name="Picture 5" descr="orange-ju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676401"/>
            <a:ext cx="38004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7" descr="Glass%20of%20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990600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7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Compounds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C000"/>
                </a:solidFill>
              </a:rPr>
              <a:t>Compound – substance made of 2 or more different elements</a:t>
            </a:r>
          </a:p>
          <a:p>
            <a:pPr lvl="1">
              <a:buFont typeface="Tahoma" charset="0"/>
              <a:buChar char="–"/>
              <a:defRPr/>
            </a:pPr>
            <a:r>
              <a:rPr lang="en-US" dirty="0">
                <a:solidFill>
                  <a:srgbClr val="FFC000"/>
                </a:solidFill>
              </a:rPr>
              <a:t>Chemically combine</a:t>
            </a:r>
          </a:p>
          <a:p>
            <a:pPr>
              <a:defRPr/>
            </a:pPr>
            <a:r>
              <a:rPr lang="en-US" dirty="0"/>
              <a:t>Example – Water or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pPr lvl="1">
              <a:buFont typeface="Tahoma" charset="0"/>
              <a:buChar char="–"/>
              <a:defRPr/>
            </a:pPr>
            <a:r>
              <a:rPr lang="en-US" dirty="0"/>
              <a:t>Elements hydrogen (2 atoms) and oxygen (1 atom) combine to form water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39940" name="Picture 9" descr="3-4b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1525" y="4177862"/>
            <a:ext cx="302895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Inside an Atom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05000"/>
            <a:ext cx="426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Nucleus – center of an atom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dirty="0">
                <a:solidFill>
                  <a:schemeClr val="tx1"/>
                </a:solidFill>
              </a:rPr>
              <a:t>Contains protons and neutrons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Proton – particle with a positive charge (+)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Neutron – particle with no charge (0)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Most of mass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/>
          </a:p>
        </p:txBody>
      </p:sp>
      <p:pic>
        <p:nvPicPr>
          <p:cNvPr id="14341" name="Picture 7" descr="a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1"/>
            <a:ext cx="36893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8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988" name="Picture 5" descr="co2_molecule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0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Molecules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C000"/>
                </a:solidFill>
              </a:rPr>
              <a:t>Molecules – smallest unit of a substance that behaves like the substance</a:t>
            </a:r>
          </a:p>
          <a:p>
            <a:pPr lvl="1">
              <a:buFont typeface="Tahoma" charset="0"/>
              <a:buChar char="–"/>
              <a:defRPr/>
            </a:pPr>
            <a:r>
              <a:rPr lang="en-US" dirty="0"/>
              <a:t>More than one atom together</a:t>
            </a:r>
          </a:p>
          <a:p>
            <a:pPr lvl="1">
              <a:buFont typeface="Tahoma" charset="0"/>
              <a:buChar char="–"/>
              <a:defRPr/>
            </a:pPr>
            <a:r>
              <a:rPr lang="en-US" dirty="0">
                <a:solidFill>
                  <a:srgbClr val="FFC000"/>
                </a:solidFill>
              </a:rPr>
              <a:t>Same or different atoms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4037" name="Picture 7" descr="compounds_molecu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96" y="3124200"/>
            <a:ext cx="83058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5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Mixture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</a:rPr>
              <a:t>Mixture – 2 or more substances put together that don’t form a compound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7893" name="Picture 8" descr="p_30012_25490D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81000"/>
            <a:ext cx="30845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0" descr="milk-fabircs_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3733800"/>
            <a:ext cx="20923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8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Heterogeneous Mixture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FFFF00"/>
              </a:solidFill>
              <a:effectLst/>
            </a:endParaRP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  <a:effectLst/>
              </a:rPr>
              <a:t>Heterogeneous mixture – substances aren’t mixed uniformly and aren’t distributed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evenly</a:t>
            </a:r>
            <a:endParaRPr lang="en-US" dirty="0">
              <a:solidFill>
                <a:srgbClr val="FFC000"/>
              </a:solidFill>
              <a:effectLst/>
            </a:endParaRPr>
          </a:p>
        </p:txBody>
      </p:sp>
      <p:pic>
        <p:nvPicPr>
          <p:cNvPr id="52228" name="Picture 7" descr="mixtures-swis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2590801"/>
            <a:ext cx="3200400" cy="2239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1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Heterogeneous Mixtures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en-US" sz="3600"/>
          </a:p>
          <a:p>
            <a:pPr>
              <a:defRPr/>
            </a:pPr>
            <a:endParaRPr lang="en-US" sz="3600"/>
          </a:p>
        </p:txBody>
      </p:sp>
      <p:pic>
        <p:nvPicPr>
          <p:cNvPr id="54276" name="Picture 10" descr="granit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2209801"/>
            <a:ext cx="3810000" cy="308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6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Homogeneous Mixtures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600200"/>
            <a:ext cx="4419600" cy="4800600"/>
          </a:xfrm>
        </p:spPr>
        <p:txBody>
          <a:bodyPr/>
          <a:lstStyle/>
          <a:p>
            <a:endParaRPr lang="en-US" altLang="en-US" sz="3600" dirty="0"/>
          </a:p>
          <a:p>
            <a:r>
              <a:rPr lang="en-US" altLang="en-US" sz="3600" b="1" dirty="0">
                <a:solidFill>
                  <a:srgbClr val="FFC000"/>
                </a:solidFill>
              </a:rPr>
              <a:t>Homogeneous mixture – </a:t>
            </a:r>
            <a:r>
              <a:rPr lang="en-US" altLang="en-US" sz="3600" dirty="0">
                <a:solidFill>
                  <a:srgbClr val="FFC000"/>
                </a:solidFill>
              </a:rPr>
              <a:t>2 or more substances blended evenly throughout</a:t>
            </a:r>
          </a:p>
        </p:txBody>
      </p:sp>
      <p:pic>
        <p:nvPicPr>
          <p:cNvPr id="47108" name="Picture 4" descr="im10-carbon dioxide fizz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278064"/>
            <a:ext cx="4038600" cy="3176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6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8372" name="Picture 5" descr="180px-SaltInWaterSolutionLiqu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1"/>
            <a:ext cx="29210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4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8131" name="Picture 3" descr="im11-concept ma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63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Ion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81200"/>
            <a:ext cx="35814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</a:rPr>
              <a:t>Ion – atom that has lost or gained one or more electrons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dirty="0">
                <a:solidFill>
                  <a:srgbClr val="FFC000"/>
                </a:solidFill>
              </a:rPr>
              <a:t>Has a charge</a:t>
            </a:r>
          </a:p>
        </p:txBody>
      </p:sp>
      <p:pic>
        <p:nvPicPr>
          <p:cNvPr id="29700" name="Picture 6" descr="img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057400"/>
            <a:ext cx="47244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3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5363" name="Picture 4" descr="im05-nucleus of an ato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76401"/>
            <a:ext cx="8534400" cy="3840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37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Ions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981200"/>
            <a:ext cx="3886200" cy="4572000"/>
          </a:xfrm>
        </p:spPr>
        <p:txBody>
          <a:bodyPr/>
          <a:lstStyle/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No longer has the same # of p+ and e-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pic>
        <p:nvPicPr>
          <p:cNvPr id="16389" name="Picture 7" descr="img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65586"/>
            <a:ext cx="5262955" cy="419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5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Cation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</a:rPr>
              <a:t>Cation – positive ion</a:t>
            </a:r>
          </a:p>
          <a:p>
            <a:pPr lvl="1" eaLnBrk="1" hangingPunct="1">
              <a:defRPr/>
            </a:pPr>
            <a:r>
              <a:rPr lang="en-US" dirty="0"/>
              <a:t>Li</a:t>
            </a:r>
            <a:r>
              <a:rPr lang="en-US" baseline="30000" dirty="0"/>
              <a:t>+</a:t>
            </a:r>
            <a:endParaRPr lang="en-US" dirty="0"/>
          </a:p>
        </p:txBody>
      </p:sp>
      <p:pic>
        <p:nvPicPr>
          <p:cNvPr id="1026" name="Picture 2" descr="Image result for c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952" y="2890779"/>
            <a:ext cx="5384800" cy="35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68" y="663788"/>
            <a:ext cx="3085334" cy="16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5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Anion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50731" y="1981200"/>
            <a:ext cx="3993931" cy="4495800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</a:rPr>
              <a:t>Anion – gains an electron to become a negative ion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baseline="30000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050" name="Picture 2" descr="Image result for 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34" y="485936"/>
            <a:ext cx="4188920" cy="21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94" y="2878956"/>
            <a:ext cx="5384800" cy="35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7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1"/>
            <a:ext cx="8229600" cy="1006475"/>
          </a:xfrm>
        </p:spPr>
        <p:txBody>
          <a:bodyPr/>
          <a:lstStyle/>
          <a:p>
            <a:pPr eaLnBrk="1" hangingPunct="1"/>
            <a:r>
              <a:rPr lang="en-US" altLang="en-US" smtClean="0">
                <a:effectLst/>
              </a:rPr>
              <a:t>Atomic Mass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905000"/>
            <a:ext cx="4419600" cy="4038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tx1"/>
                </a:solidFill>
              </a:rPr>
              <a:t>Nucleus - contains most of the mass of the atom </a:t>
            </a:r>
          </a:p>
          <a:p>
            <a:pPr eaLnBrk="1" hangingPunct="1"/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</a:rPr>
              <a:t>Protons and neutrons - far more massive than electrons.</a:t>
            </a:r>
          </a:p>
          <a:p>
            <a:pPr lvl="1" eaLnBrk="1" hangingPunct="1"/>
            <a:r>
              <a:rPr lang="en-US" altLang="en-US" sz="2000" dirty="0">
                <a:solidFill>
                  <a:schemeClr val="tx1"/>
                </a:solidFill>
              </a:rPr>
              <a:t>1,836 times larger than an electron.</a:t>
            </a:r>
          </a:p>
          <a:p>
            <a:pPr eaLnBrk="1" hangingPunct="1"/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</a:rPr>
              <a:t>Proton mass = Neutron mass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pic>
        <p:nvPicPr>
          <p:cNvPr id="30724" name="Picture 5" descr="im18-subatomic particle masses ta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1752600"/>
            <a:ext cx="3729038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1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/>
              </a:rPr>
              <a:t>Atomic Mass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81200"/>
            <a:ext cx="3276600" cy="4114800"/>
          </a:xfrm>
        </p:spPr>
        <p:txBody>
          <a:bodyPr/>
          <a:lstStyle/>
          <a:p>
            <a:pPr eaLnBrk="1" hangingPunct="1"/>
            <a:endParaRPr lang="en-US" altLang="en-US" dirty="0">
              <a:solidFill>
                <a:schemeClr val="folHlink"/>
              </a:solidFill>
            </a:endParaRPr>
          </a:p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Mass number – sum of the # of protons and neutrons in the nucleus</a:t>
            </a:r>
          </a:p>
          <a:p>
            <a:pPr lvl="1" eaLnBrk="1" hangingPunct="1"/>
            <a:r>
              <a:rPr lang="en-US" altLang="en-US" dirty="0">
                <a:solidFill>
                  <a:srgbClr val="FFC000"/>
                </a:solidFill>
              </a:rPr>
              <a:t>Atomic mass unit (</a:t>
            </a:r>
            <a:r>
              <a:rPr lang="en-US" altLang="en-US" dirty="0" err="1">
                <a:solidFill>
                  <a:srgbClr val="FFC000"/>
                </a:solidFill>
              </a:rPr>
              <a:t>amu</a:t>
            </a:r>
            <a:r>
              <a:rPr lang="en-US" altLang="en-US" dirty="0">
                <a:solidFill>
                  <a:srgbClr val="FFC000"/>
                </a:solidFill>
              </a:rPr>
              <a:t>).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2772" name="Picture 5" descr="atomicnumb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2514600"/>
            <a:ext cx="45720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3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4820" name="Picture 5" descr="boro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685800"/>
            <a:ext cx="4532313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5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6867" name="Picture 9" descr="trans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1" descr="periodic_table_of_element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765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/>
              </a:rPr>
              <a:t>Isotopes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FFC000"/>
                </a:solidFill>
              </a:rPr>
              <a:t>Isotopes - Atoms of the same element that have different numbers of neutrons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Name of the element followed by the mass number of the isotope to identify each isotope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Example: Hydrogen-2 and Hydrogen-3.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/>
          </a:p>
        </p:txBody>
      </p:sp>
      <p:pic>
        <p:nvPicPr>
          <p:cNvPr id="43013" name="Picture 6" descr="isotope_definition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514600"/>
            <a:ext cx="44164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9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0484" name="Picture 4" descr="im24-boron-10 and boron-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2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/>
              </a:rPr>
              <a:t>Identifying Isotopes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81200"/>
            <a:ext cx="3200400" cy="4114800"/>
          </a:xfrm>
        </p:spPr>
        <p:txBody>
          <a:bodyPr/>
          <a:lstStyle/>
          <a:p>
            <a:pPr eaLnBrk="1" hangingPunct="1"/>
            <a:endParaRPr lang="en-US" altLang="en-US" b="1" dirty="0" smtClean="0">
              <a:solidFill>
                <a:schemeClr val="folHlink"/>
              </a:solidFill>
              <a:effectLst/>
            </a:endParaRPr>
          </a:p>
          <a:p>
            <a:pPr eaLnBrk="1" hangingPunct="1"/>
            <a:r>
              <a:rPr lang="en-US" altLang="en-US" dirty="0">
                <a:solidFill>
                  <a:srgbClr val="FFC000"/>
                </a:solidFill>
              </a:rPr>
              <a:t>Average atomic mass – weighted average mass of the mixture of its isotopes.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7109" name="Picture 6" descr="el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34607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5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Inside an Atom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Electrons – particle inside an atom with a negative charge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C000"/>
                </a:solidFill>
              </a:rPr>
              <a:t>Neutrally charged - Equal </a:t>
            </a:r>
            <a:r>
              <a:rPr lang="en-US" dirty="0">
                <a:solidFill>
                  <a:srgbClr val="FFC000"/>
                </a:solidFill>
              </a:rPr>
              <a:t>number of protons and electrons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Located in electron cloud</a:t>
            </a:r>
          </a:p>
        </p:txBody>
      </p:sp>
      <p:pic>
        <p:nvPicPr>
          <p:cNvPr id="23560" name="Picture 8" descr="im15-electron clou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960564"/>
            <a:ext cx="4038600" cy="4002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92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Chemical Formulas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Chemical Formulas – made up of symbols and numbers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dirty="0"/>
              <a:t>Tell what elements and ratios in compound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3797" name="Picture 7" descr="H2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286000"/>
            <a:ext cx="4333875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3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Chemical Formulas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</a:rPr>
              <a:t>H</a:t>
            </a:r>
            <a:r>
              <a:rPr lang="en-US" baseline="-25000" dirty="0">
                <a:solidFill>
                  <a:srgbClr val="FFC000"/>
                </a:solidFill>
              </a:rPr>
              <a:t>2</a:t>
            </a:r>
            <a:r>
              <a:rPr lang="en-US" dirty="0">
                <a:solidFill>
                  <a:srgbClr val="FFC000"/>
                </a:solidFill>
              </a:rPr>
              <a:t>O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dirty="0">
                <a:solidFill>
                  <a:srgbClr val="FFC000"/>
                </a:solidFill>
              </a:rPr>
              <a:t>2 Hydrogen; 1 Oxygen</a:t>
            </a:r>
          </a:p>
          <a:p>
            <a:pPr eaLnBrk="1" hangingPunct="1">
              <a:defRPr/>
            </a:pPr>
            <a:endParaRPr lang="en-US" dirty="0">
              <a:solidFill>
                <a:srgbClr val="FFC000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</a:rPr>
              <a:t>2H</a:t>
            </a:r>
            <a:r>
              <a:rPr lang="en-US" baseline="-25000" dirty="0">
                <a:solidFill>
                  <a:srgbClr val="FFC000"/>
                </a:solidFill>
              </a:rPr>
              <a:t>2</a:t>
            </a:r>
            <a:r>
              <a:rPr lang="en-US" dirty="0">
                <a:solidFill>
                  <a:srgbClr val="FFC000"/>
                </a:solidFill>
              </a:rPr>
              <a:t>O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dirty="0">
                <a:solidFill>
                  <a:srgbClr val="FFC000"/>
                </a:solidFill>
              </a:rPr>
              <a:t>4 Hydrogen; 2 Oxygen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5845" name="Picture 7" descr="H2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1"/>
            <a:ext cx="44196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8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Chemical Formula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76800"/>
          </a:xfrm>
        </p:spPr>
        <p:txBody>
          <a:bodyPr/>
          <a:lstStyle/>
          <a:p>
            <a:pPr>
              <a:defRPr/>
            </a:pPr>
            <a:r>
              <a:rPr lang="en-US" dirty="0"/>
              <a:t>Chemical formula – shows how many atoms of each element are in a substance</a:t>
            </a:r>
          </a:p>
          <a:p>
            <a:pPr lvl="1">
              <a:buFont typeface="Tahoma" charset="0"/>
              <a:buChar char="–"/>
              <a:defRPr/>
            </a:pPr>
            <a:r>
              <a:rPr lang="en-US" dirty="0">
                <a:solidFill>
                  <a:srgbClr val="FFC000"/>
                </a:solidFill>
              </a:rPr>
              <a:t># in front of letter = # of molecules</a:t>
            </a:r>
          </a:p>
          <a:p>
            <a:pPr lvl="1">
              <a:buFont typeface="Tahoma" charset="0"/>
              <a:buChar char="–"/>
              <a:defRPr/>
            </a:pPr>
            <a:r>
              <a:rPr lang="en-US" dirty="0">
                <a:solidFill>
                  <a:srgbClr val="FFC000"/>
                </a:solidFill>
              </a:rPr>
              <a:t># in subscript = # of atoms</a:t>
            </a:r>
          </a:p>
          <a:p>
            <a:pPr>
              <a:defRPr/>
            </a:pPr>
            <a:endParaRPr lang="en-US" dirty="0"/>
          </a:p>
          <a:p>
            <a:pPr algn="ctr">
              <a:defRPr/>
            </a:pPr>
            <a:r>
              <a:rPr lang="en-US" dirty="0">
                <a:solidFill>
                  <a:srgbClr val="FFC000"/>
                </a:solidFill>
              </a:rPr>
              <a:t>3C</a:t>
            </a:r>
            <a:r>
              <a:rPr lang="en-US" baseline="-25000" dirty="0">
                <a:solidFill>
                  <a:srgbClr val="FFC000"/>
                </a:solidFill>
              </a:rPr>
              <a:t>12</a:t>
            </a:r>
            <a:r>
              <a:rPr lang="en-US" dirty="0">
                <a:solidFill>
                  <a:srgbClr val="FFC000"/>
                </a:solidFill>
              </a:rPr>
              <a:t>H</a:t>
            </a:r>
            <a:r>
              <a:rPr lang="en-US" baseline="-25000" dirty="0">
                <a:solidFill>
                  <a:srgbClr val="FFC000"/>
                </a:solidFill>
              </a:rPr>
              <a:t>22</a:t>
            </a:r>
            <a:r>
              <a:rPr lang="en-US" dirty="0">
                <a:solidFill>
                  <a:srgbClr val="FFC000"/>
                </a:solidFill>
              </a:rPr>
              <a:t>O</a:t>
            </a:r>
            <a:r>
              <a:rPr lang="en-US" baseline="-25000" dirty="0">
                <a:solidFill>
                  <a:srgbClr val="FFC000"/>
                </a:solidFill>
              </a:rPr>
              <a:t>11</a:t>
            </a:r>
          </a:p>
          <a:p>
            <a:pPr lvl="1">
              <a:buFont typeface="Tahoma" charset="0"/>
              <a:buChar char="–"/>
              <a:defRPr/>
            </a:pPr>
            <a:r>
              <a:rPr lang="en-US" dirty="0">
                <a:solidFill>
                  <a:srgbClr val="FFC000"/>
                </a:solidFill>
              </a:rPr>
              <a:t>3 molecules of sugar</a:t>
            </a:r>
          </a:p>
          <a:p>
            <a:pPr lvl="1">
              <a:buFont typeface="Tahoma" charset="0"/>
              <a:buChar char="–"/>
              <a:defRPr/>
            </a:pPr>
            <a:r>
              <a:rPr lang="en-US" dirty="0"/>
              <a:t>Each molecule contains given # of atoms</a:t>
            </a:r>
          </a:p>
        </p:txBody>
      </p:sp>
    </p:spTree>
    <p:extLst>
      <p:ext uri="{BB962C8B-B14F-4D97-AF65-F5344CB8AC3E}">
        <p14:creationId xmlns:p14="http://schemas.microsoft.com/office/powerpoint/2010/main" val="10899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Elements that release radiation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Energy released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# of protons changes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Changes element</a:t>
            </a:r>
          </a:p>
        </p:txBody>
      </p:sp>
      <p:pic>
        <p:nvPicPr>
          <p:cNvPr id="1026" name="Picture 2" descr="Image result for radioactivi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81" y="2482056"/>
            <a:ext cx="357187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4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Unstable nuclei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Changes into another more stable nuclei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Emits radiation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 descr="Image result for nuclear dec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94" y="2477081"/>
            <a:ext cx="4829849" cy="30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Particle released with 2 protons and 2 neutrons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6" name="Picture 4" descr="Image result for alpha dec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69" y="2448719"/>
            <a:ext cx="4762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7968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Neutron changes into a proton and a high energy electron called a Beta particle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098" name="Picture 2" descr="Image result for beta dec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34" y="1690688"/>
            <a:ext cx="4053823" cy="389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656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No change in nucleus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Lots of energy released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122" name="Picture 2" descr="Image result for gamma dec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3041209"/>
            <a:ext cx="5033962" cy="192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81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7412" name="Picture 5" descr="a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2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8435" name="Picture 4" descr="periodic_tab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9459" name="Picture 4" descr="boron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1" y="685801"/>
            <a:ext cx="4308475" cy="5305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0483" name="Picture 4" descr="im21-Mass Numbers of Some Atom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143001"/>
            <a:ext cx="7848600" cy="4505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Natural Elements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C</a:t>
            </a:r>
            <a:r>
              <a:rPr lang="en-US" dirty="0" smtClean="0">
                <a:solidFill>
                  <a:srgbClr val="FFC000"/>
                </a:solidFill>
              </a:rPr>
              <a:t>ommonly </a:t>
            </a:r>
            <a:r>
              <a:rPr lang="en-US" dirty="0">
                <a:solidFill>
                  <a:srgbClr val="FFC000"/>
                </a:solidFill>
              </a:rPr>
              <a:t>found on Earth</a:t>
            </a:r>
          </a:p>
          <a:p>
            <a:pPr eaLnBrk="1" hangingPunct="1">
              <a:defRPr/>
            </a:pPr>
            <a:endParaRPr lang="en-US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US" dirty="0"/>
              <a:t>Nitrogen, Oxygen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Gold, Silver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3317" name="Picture 8" descr="JMattheyGold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57" y="1676400"/>
            <a:ext cx="55176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6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3535</TotalTime>
  <Words>605</Words>
  <Application>Microsoft Office PowerPoint</Application>
  <PresentationFormat>Widescreen</PresentationFormat>
  <Paragraphs>190</Paragraphs>
  <Slides>47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Corbel</vt:lpstr>
      <vt:lpstr>Tahoma</vt:lpstr>
      <vt:lpstr>Wingdings</vt:lpstr>
      <vt:lpstr>Depth</vt:lpstr>
      <vt:lpstr>Parts of an Atom</vt:lpstr>
      <vt:lpstr>Inside an Atom</vt:lpstr>
      <vt:lpstr>PowerPoint Presentation</vt:lpstr>
      <vt:lpstr>Inside an Atom</vt:lpstr>
      <vt:lpstr>PowerPoint Presentation</vt:lpstr>
      <vt:lpstr>PowerPoint Presentation</vt:lpstr>
      <vt:lpstr>PowerPoint Presentation</vt:lpstr>
      <vt:lpstr>PowerPoint Presentation</vt:lpstr>
      <vt:lpstr>Natural Elements</vt:lpstr>
      <vt:lpstr>Synthetic Elements</vt:lpstr>
      <vt:lpstr>PowerPoint Presentation</vt:lpstr>
      <vt:lpstr>Periodic Table</vt:lpstr>
      <vt:lpstr>PowerPoint Presentation</vt:lpstr>
      <vt:lpstr>Periodic Table</vt:lpstr>
      <vt:lpstr>PowerPoint Presentation</vt:lpstr>
      <vt:lpstr>Chemical Symbol</vt:lpstr>
      <vt:lpstr>Pure Substances</vt:lpstr>
      <vt:lpstr>PowerPoint Presentation</vt:lpstr>
      <vt:lpstr>Compounds</vt:lpstr>
      <vt:lpstr>PowerPoint Presentation</vt:lpstr>
      <vt:lpstr>Molecules</vt:lpstr>
      <vt:lpstr>Mixture</vt:lpstr>
      <vt:lpstr>Heterogeneous Mixture</vt:lpstr>
      <vt:lpstr>Heterogeneous Mixtures</vt:lpstr>
      <vt:lpstr>Homogeneous Mixtures</vt:lpstr>
      <vt:lpstr>PowerPoint Presentation</vt:lpstr>
      <vt:lpstr>PowerPoint Presentation</vt:lpstr>
      <vt:lpstr>BREAK!</vt:lpstr>
      <vt:lpstr>Ion</vt:lpstr>
      <vt:lpstr>Ions</vt:lpstr>
      <vt:lpstr>Cation</vt:lpstr>
      <vt:lpstr>Anion</vt:lpstr>
      <vt:lpstr>Atomic Mass</vt:lpstr>
      <vt:lpstr>Atomic Mass</vt:lpstr>
      <vt:lpstr>PowerPoint Presentation</vt:lpstr>
      <vt:lpstr>PowerPoint Presentation</vt:lpstr>
      <vt:lpstr>Isotopes</vt:lpstr>
      <vt:lpstr>PowerPoint Presentation</vt:lpstr>
      <vt:lpstr>Identifying Isotopes</vt:lpstr>
      <vt:lpstr>Chemical Formulas</vt:lpstr>
      <vt:lpstr>Chemical Formulas</vt:lpstr>
      <vt:lpstr>Chemical Formula</vt:lpstr>
      <vt:lpstr>Radioactivity</vt:lpstr>
      <vt:lpstr>Nuclear Decay</vt:lpstr>
      <vt:lpstr>Alpha Decay</vt:lpstr>
      <vt:lpstr>Beta Decay</vt:lpstr>
      <vt:lpstr>Gamma Decay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Meyers</dc:creator>
  <cp:lastModifiedBy>Nick Meyers</cp:lastModifiedBy>
  <cp:revision>16</cp:revision>
  <cp:lastPrinted>2018-12-07T13:09:10Z</cp:lastPrinted>
  <dcterms:created xsi:type="dcterms:W3CDTF">2018-08-15T02:16:24Z</dcterms:created>
  <dcterms:modified xsi:type="dcterms:W3CDTF">2018-12-11T19:22:00Z</dcterms:modified>
</cp:coreProperties>
</file>