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0" r:id="rId4"/>
    <p:sldId id="263" r:id="rId5"/>
    <p:sldId id="264" r:id="rId6"/>
    <p:sldId id="277" r:id="rId7"/>
    <p:sldId id="265" r:id="rId8"/>
    <p:sldId id="278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D2E04-F9B6-4997-99CF-3F65C4E7738F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D4CFD-F14E-496D-88D1-84E659E61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0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142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4035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4757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0814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7267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7261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1997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5754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9182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1117601" y="2362201"/>
            <a:ext cx="10257367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3251201" y="6248400"/>
            <a:ext cx="284056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7721601" y="6248400"/>
            <a:ext cx="3862916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112183" y="6242050"/>
            <a:ext cx="783167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92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3251201" y="6248400"/>
            <a:ext cx="284056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7721601" y="6248400"/>
            <a:ext cx="3862916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12183" y="6242050"/>
            <a:ext cx="783167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7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992451"/>
            <a:ext cx="9144000" cy="21130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Thermal Energy </a:t>
            </a:r>
            <a:br>
              <a:rPr lang="en-US" dirty="0" smtClean="0"/>
            </a:br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000778"/>
            <a:ext cx="9144000" cy="991674"/>
          </a:xfrm>
        </p:spPr>
        <p:txBody>
          <a:bodyPr/>
          <a:lstStyle/>
          <a:p>
            <a:r>
              <a:rPr lang="en-US" dirty="0" smtClean="0"/>
              <a:t>Chapter 5-2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>
            <a:spLocks noGrp="1"/>
          </p:cNvSpPr>
          <p:nvPr>
            <p:ph type="title"/>
          </p:nvPr>
        </p:nvSpPr>
        <p:spPr>
          <a:xfrm>
            <a:off x="2286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2362201" y="2362201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09550">
              <a:spcBef>
                <a:spcPts val="0"/>
              </a:spcBef>
              <a:buNone/>
            </a:pPr>
            <a:endParaRPr/>
          </a:p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29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>
            <a:spLocks noGrp="1"/>
          </p:cNvSpPr>
          <p:nvPr>
            <p:ph type="title" idx="4294967295"/>
          </p:nvPr>
        </p:nvSpPr>
        <p:spPr>
          <a:xfrm>
            <a:off x="2286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ECCA22"/>
              </a:buClr>
              <a:buSzPts val="3600"/>
            </a:pPr>
            <a:r>
              <a:rPr lang="en-US" sz="3600" b="1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Radiation</a:t>
            </a:r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4294967295"/>
          </p:nvPr>
        </p:nvSpPr>
        <p:spPr>
          <a:xfrm>
            <a:off x="940158" y="2362200"/>
            <a:ext cx="4546242" cy="4191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Almost no matter exists in the space between Earth and the Sun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Heat reaches Earth by radiation.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Radiation </a:t>
            </a:r>
            <a:r>
              <a:rPr lang="en-US"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- transfer of energy by electromagnetic waves.</a:t>
            </a:r>
            <a:endParaRPr dirty="0">
              <a:solidFill>
                <a:srgbClr val="FFC000"/>
              </a:solidFill>
            </a:endParaRPr>
          </a:p>
        </p:txBody>
      </p:sp>
      <p:pic>
        <p:nvPicPr>
          <p:cNvPr id="8194" name="Picture 2" descr="Image result for radiation therm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33500"/>
            <a:ext cx="47625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7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>
            <a:spLocks noGrp="1"/>
          </p:cNvSpPr>
          <p:nvPr>
            <p:ph type="title" idx="4294967295"/>
          </p:nvPr>
        </p:nvSpPr>
        <p:spPr>
          <a:xfrm>
            <a:off x="1107583" y="399245"/>
            <a:ext cx="9103217" cy="150575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3600"/>
            </a:pPr>
            <a:r>
              <a:rPr lang="en-US" sz="36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Thermos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44" name="Google Shape;144;p19"/>
          <p:cNvSpPr txBox="1">
            <a:spLocks noGrp="1"/>
          </p:cNvSpPr>
          <p:nvPr>
            <p:ph type="body" idx="4294967295"/>
          </p:nvPr>
        </p:nvSpPr>
        <p:spPr>
          <a:xfrm>
            <a:off x="2362200" y="2362200"/>
            <a:ext cx="41148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Vacuum - contains almost no matter</a:t>
            </a:r>
            <a:endParaRPr dirty="0">
              <a:solidFill>
                <a:srgbClr val="FFC000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Char char="–"/>
            </a:pPr>
            <a:r>
              <a:rPr lang="en-US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Prevents heat transfer by conduction or radiation between liquid and air outside of thermos.</a:t>
            </a:r>
            <a:endParaRPr dirty="0">
              <a:solidFill>
                <a:schemeClr val="tx1"/>
              </a:solidFill>
            </a:endParaRPr>
          </a:p>
          <a:p>
            <a:pPr marL="742950" lvl="1" indent="-1905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1500"/>
              <a:buNone/>
            </a:pPr>
            <a:endParaRPr sz="2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Coated with aluminum to make each surface highly reflective.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45" name="Google Shape;145;p1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21829" y="2075646"/>
            <a:ext cx="3521075" cy="3724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Adding heat = more energy</a:t>
            </a:r>
          </a:p>
          <a:p>
            <a:endParaRPr lang="en-US" dirty="0"/>
          </a:p>
          <a:p>
            <a:r>
              <a:rPr lang="en-US" dirty="0" smtClean="0"/>
              <a:t>More energy = more movement of particles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Particles move and object expands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146" name="Picture 2" descr="Image result for thermal contraction diagr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6" y="1759054"/>
            <a:ext cx="5033962" cy="224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thermal expansion examp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215" y="4176510"/>
            <a:ext cx="41624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01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Losing </a:t>
            </a:r>
            <a:r>
              <a:rPr lang="en-US" dirty="0"/>
              <a:t>heat = </a:t>
            </a:r>
            <a:r>
              <a:rPr lang="en-US" dirty="0" smtClean="0"/>
              <a:t>less </a:t>
            </a:r>
            <a:r>
              <a:rPr lang="en-US" dirty="0"/>
              <a:t>energy</a:t>
            </a:r>
          </a:p>
          <a:p>
            <a:endParaRPr lang="en-US" dirty="0"/>
          </a:p>
          <a:p>
            <a:r>
              <a:rPr lang="en-US" dirty="0" smtClean="0"/>
              <a:t>Less </a:t>
            </a:r>
            <a:r>
              <a:rPr lang="en-US" dirty="0"/>
              <a:t>energy = </a:t>
            </a:r>
            <a:r>
              <a:rPr lang="en-US" dirty="0" smtClean="0"/>
              <a:t>Less </a:t>
            </a:r>
            <a:r>
              <a:rPr lang="en-US" dirty="0"/>
              <a:t>movement of particles</a:t>
            </a:r>
          </a:p>
          <a:p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Particles </a:t>
            </a:r>
            <a:r>
              <a:rPr lang="en-US" dirty="0" smtClean="0">
                <a:solidFill>
                  <a:srgbClr val="FFC000"/>
                </a:solidFill>
              </a:rPr>
              <a:t>move less </a:t>
            </a:r>
            <a:r>
              <a:rPr lang="en-US" dirty="0">
                <a:solidFill>
                  <a:srgbClr val="FFC000"/>
                </a:solidFill>
              </a:rPr>
              <a:t>and object </a:t>
            </a:r>
            <a:r>
              <a:rPr lang="en-US" dirty="0" smtClean="0">
                <a:solidFill>
                  <a:srgbClr val="FFC000"/>
                </a:solidFill>
              </a:rPr>
              <a:t>shrinks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pic>
        <p:nvPicPr>
          <p:cNvPr id="7170" name="Picture 2" descr="Image result for thermal contraction examp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18" y="2653037"/>
            <a:ext cx="4842475" cy="26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6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Sidewalk Gaps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sidewalk gap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03" y="1690688"/>
            <a:ext cx="8255045" cy="46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8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Hot-Air Balloons</a:t>
            </a:r>
            <a:endParaRPr lang="en-US" dirty="0"/>
          </a:p>
        </p:txBody>
      </p:sp>
      <p:pic>
        <p:nvPicPr>
          <p:cNvPr id="4098" name="Picture 2" descr="Image result for hot air balloon diagra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2234614"/>
            <a:ext cx="5024438" cy="353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hot air balloon diagr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2231265"/>
            <a:ext cx="5033962" cy="354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43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Ovenproof Glass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Expands less than normal glass</a:t>
            </a:r>
            <a:endParaRPr lang="en-US" dirty="0"/>
          </a:p>
        </p:txBody>
      </p:sp>
      <p:pic>
        <p:nvPicPr>
          <p:cNvPr id="3074" name="Picture 2" descr="Image result for ovenproof gla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009" y="2811619"/>
            <a:ext cx="5033962" cy="350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6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Clip - </a:t>
            </a:r>
            <a:r>
              <a:rPr lang="en-US" dirty="0" err="1" smtClean="0"/>
              <a:t>Youtube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Misconceptions About Temperature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Veritasium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8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>
            <a:spLocks noGrp="1"/>
          </p:cNvSpPr>
          <p:nvPr>
            <p:ph type="title" idx="4294967295"/>
          </p:nvPr>
        </p:nvSpPr>
        <p:spPr>
          <a:xfrm>
            <a:off x="2286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ECCA22"/>
              </a:buClr>
              <a:buSzPts val="3600"/>
            </a:pPr>
            <a:r>
              <a:rPr lang="en-US" sz="3600" b="1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Specific Heat</a:t>
            </a:r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4294967295"/>
          </p:nvPr>
        </p:nvSpPr>
        <p:spPr>
          <a:xfrm>
            <a:off x="2133600" y="2362200"/>
            <a:ext cx="3998912" cy="4191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None/>
            </a:pPr>
            <a:endParaRPr sz="2400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Specific Heat - Amount of heat that is needed to raise the temperature of 1 kg of some material by 1°C</a:t>
            </a:r>
            <a:endParaRPr dirty="0">
              <a:solidFill>
                <a:srgbClr val="FFC000"/>
              </a:solidFill>
            </a:endParaRPr>
          </a:p>
          <a:p>
            <a:pPr marL="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Measured in joules per kilogram Kelvin [J/(kg °K)].</a:t>
            </a:r>
            <a:endParaRPr dirty="0"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4294967295"/>
          </p:nvPr>
        </p:nvSpPr>
        <p:spPr>
          <a:xfrm>
            <a:off x="6284912" y="2362201"/>
            <a:ext cx="3770312" cy="372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095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2362201"/>
            <a:ext cx="3886200" cy="4162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6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>
            <a:spLocks noGrp="1"/>
          </p:cNvSpPr>
          <p:nvPr>
            <p:ph type="title" idx="4294967295"/>
          </p:nvPr>
        </p:nvSpPr>
        <p:spPr>
          <a:xfrm>
            <a:off x="1403797" y="540913"/>
            <a:ext cx="8807003" cy="136408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3600"/>
            </a:pPr>
            <a:r>
              <a:rPr lang="en-US" sz="36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4294967295"/>
          </p:nvPr>
        </p:nvSpPr>
        <p:spPr>
          <a:xfrm>
            <a:off x="2362200" y="2362201"/>
            <a:ext cx="3770312" cy="372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None/>
            </a:pPr>
            <a:endParaRPr sz="2400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None/>
            </a:pPr>
            <a:endParaRPr sz="2400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Specific heat of water - high because water molecules form strong bonds with each other.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66" name="Google Shape;66;p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74750" y="2020910"/>
            <a:ext cx="3883025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67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>
            <a:spLocks noGrp="1"/>
          </p:cNvSpPr>
          <p:nvPr>
            <p:ph type="title" idx="4294967295"/>
          </p:nvPr>
        </p:nvSpPr>
        <p:spPr>
          <a:xfrm>
            <a:off x="1352282" y="373487"/>
            <a:ext cx="8858518" cy="153151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3600"/>
            </a:pPr>
            <a:r>
              <a:rPr lang="en-US" sz="36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Transfer of Energy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4294967295"/>
          </p:nvPr>
        </p:nvSpPr>
        <p:spPr>
          <a:xfrm>
            <a:off x="1725769" y="2362201"/>
            <a:ext cx="3303431" cy="372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Energy can be transferred by: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None/>
            </a:pPr>
            <a:endParaRPr sz="2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1. Thermal Conduction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2. Convection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3. Radiation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4294967295"/>
          </p:nvPr>
        </p:nvSpPr>
        <p:spPr>
          <a:xfrm>
            <a:off x="6284912" y="2362201"/>
            <a:ext cx="3770312" cy="372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095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1168" y="2319338"/>
            <a:ext cx="52578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857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>
            <a:spLocks noGrp="1"/>
          </p:cNvSpPr>
          <p:nvPr>
            <p:ph type="title" idx="4294967295"/>
          </p:nvPr>
        </p:nvSpPr>
        <p:spPr>
          <a:xfrm>
            <a:off x="2286000" y="762000"/>
            <a:ext cx="7924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ECCA22"/>
              </a:buClr>
              <a:buSzPts val="3600"/>
            </a:pPr>
            <a:r>
              <a:rPr lang="en-US" sz="3600" b="1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Thermal Conduction</a:t>
            </a:r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4294967295"/>
          </p:nvPr>
        </p:nvSpPr>
        <p:spPr>
          <a:xfrm>
            <a:off x="1068946" y="2362201"/>
            <a:ext cx="5063566" cy="372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None/>
            </a:pPr>
            <a:endParaRPr sz="2400" b="1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Conduction</a:t>
            </a:r>
            <a:r>
              <a:rPr lang="en-US"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- transfer of thermal energy by collisions between particles in matter.</a:t>
            </a:r>
            <a:endParaRPr dirty="0">
              <a:solidFill>
                <a:srgbClr val="FFC000"/>
              </a:solidFill>
            </a:endParaRPr>
          </a:p>
          <a:p>
            <a:pPr marL="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Conduction = touching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4294967295"/>
          </p:nvPr>
        </p:nvSpPr>
        <p:spPr>
          <a:xfrm>
            <a:off x="6284912" y="2362201"/>
            <a:ext cx="3770312" cy="372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095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6608" y="2362201"/>
            <a:ext cx="4191000" cy="3862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50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Insulators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Material which thermal energy doesn’t flow easily</a:t>
            </a:r>
          </a:p>
          <a:p>
            <a:endParaRPr lang="en-US" dirty="0"/>
          </a:p>
          <a:p>
            <a:r>
              <a:rPr lang="en-US" dirty="0" smtClean="0"/>
              <a:t>Fewer collisions between atoms</a:t>
            </a:r>
            <a:endParaRPr lang="en-US" dirty="0"/>
          </a:p>
        </p:txBody>
      </p:sp>
      <p:pic>
        <p:nvPicPr>
          <p:cNvPr id="1026" name="Picture 2" descr="Image result for insul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5" y="2192964"/>
            <a:ext cx="5215825" cy="347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>
            <a:spLocks noGrp="1"/>
          </p:cNvSpPr>
          <p:nvPr>
            <p:ph type="title" idx="4294967295"/>
          </p:nvPr>
        </p:nvSpPr>
        <p:spPr>
          <a:xfrm>
            <a:off x="1017431" y="450761"/>
            <a:ext cx="9193369" cy="145423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3600"/>
            </a:pPr>
            <a:r>
              <a:rPr lang="en-US" sz="3600" b="1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Thermal </a:t>
            </a:r>
            <a:r>
              <a:rPr lang="en-US" sz="36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Conductors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4294967295"/>
          </p:nvPr>
        </p:nvSpPr>
        <p:spPr>
          <a:xfrm>
            <a:off x="1120462" y="2362200"/>
            <a:ext cx="4984124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endParaRPr lang="en-US" sz="2400" dirty="0" smtClean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endParaRPr lang="en-US" sz="24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endParaRPr lang="en-US" sz="2400" dirty="0" smtClean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Material in which thermal energy flows easily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endParaRPr lang="en-US" sz="24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4294967295"/>
          </p:nvPr>
        </p:nvSpPr>
        <p:spPr>
          <a:xfrm>
            <a:off x="4855335" y="4971244"/>
            <a:ext cx="862972" cy="7796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095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Image result for conduc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62" y="2883023"/>
            <a:ext cx="3703796" cy="282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4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Heat moves faster by conduction in solids and liquids than in gases.</a:t>
            </a:r>
            <a:endParaRPr lang="en-US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None/>
            </a:pP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Gases - particles are farther apart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Char char="–"/>
            </a:pPr>
            <a:r>
              <a:rPr lang="en-US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Collisions with other particles occur less frequently than they do in solids or liquids.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9218" name="Picture 2" descr="Image result for solid liquid gas therm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269" y="365124"/>
            <a:ext cx="3739832" cy="622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4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>
            <a:spLocks noGrp="1"/>
          </p:cNvSpPr>
          <p:nvPr>
            <p:ph type="title" idx="4294967295"/>
          </p:nvPr>
        </p:nvSpPr>
        <p:spPr>
          <a:xfrm>
            <a:off x="914400" y="489397"/>
            <a:ext cx="9296400" cy="14156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ECCA22"/>
              </a:buClr>
              <a:buSzPts val="3600"/>
            </a:pPr>
            <a:r>
              <a:rPr lang="en-US" sz="3600" b="1" dirty="0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Convection</a:t>
            </a:r>
            <a:endParaRPr dirty="0"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4294967295"/>
          </p:nvPr>
        </p:nvSpPr>
        <p:spPr>
          <a:xfrm>
            <a:off x="1081825" y="2362201"/>
            <a:ext cx="5050687" cy="372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Convection</a:t>
            </a:r>
            <a:r>
              <a:rPr lang="en-US" sz="2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- transfer of </a:t>
            </a:r>
            <a:r>
              <a:rPr lang="en-US" sz="2400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thermal energy by the movement of particles</a:t>
            </a:r>
            <a:endParaRPr dirty="0">
              <a:solidFill>
                <a:srgbClr val="FFC000"/>
              </a:solidFill>
            </a:endParaRPr>
          </a:p>
          <a:p>
            <a:pPr marL="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Fluids – gas or liquid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4294967295"/>
          </p:nvPr>
        </p:nvSpPr>
        <p:spPr>
          <a:xfrm>
            <a:off x="6284912" y="2362201"/>
            <a:ext cx="3770312" cy="372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095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1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5398" y="2463421"/>
            <a:ext cx="4286250" cy="323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74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288</TotalTime>
  <Words>284</Words>
  <Application>Microsoft Office PowerPoint</Application>
  <PresentationFormat>Widescreen</PresentationFormat>
  <Paragraphs>67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Noto Sans Symbols</vt:lpstr>
      <vt:lpstr>Depth</vt:lpstr>
      <vt:lpstr>Thermal Energy  Transfer</vt:lpstr>
      <vt:lpstr>Specific Heat</vt:lpstr>
      <vt:lpstr>Water</vt:lpstr>
      <vt:lpstr>Transfer of Energy</vt:lpstr>
      <vt:lpstr>Thermal Conduction</vt:lpstr>
      <vt:lpstr>Thermal Insulators</vt:lpstr>
      <vt:lpstr>Thermal Conductors</vt:lpstr>
      <vt:lpstr>PowerPoint Presentation</vt:lpstr>
      <vt:lpstr>Convection</vt:lpstr>
      <vt:lpstr>PowerPoint Presentation</vt:lpstr>
      <vt:lpstr>Radiation</vt:lpstr>
      <vt:lpstr>Thermos</vt:lpstr>
      <vt:lpstr>Thermal Expansion</vt:lpstr>
      <vt:lpstr>Thermal Contraction</vt:lpstr>
      <vt:lpstr>Sidewalk Gaps</vt:lpstr>
      <vt:lpstr>Hot-Air Balloons</vt:lpstr>
      <vt:lpstr>Ovenproof Glass</vt:lpstr>
      <vt:lpstr>Video Clip - Youtube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Energy  Transfer</dc:title>
  <dc:creator>Beth Meyers</dc:creator>
  <cp:lastModifiedBy>Nick Meyers</cp:lastModifiedBy>
  <cp:revision>8</cp:revision>
  <dcterms:created xsi:type="dcterms:W3CDTF">2018-08-01T00:41:13Z</dcterms:created>
  <dcterms:modified xsi:type="dcterms:W3CDTF">2018-11-19T17:00:15Z</dcterms:modified>
</cp:coreProperties>
</file>