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76" r:id="rId4"/>
    <p:sldId id="281" r:id="rId5"/>
    <p:sldId id="277" r:id="rId6"/>
    <p:sldId id="278" r:id="rId7"/>
    <p:sldId id="279" r:id="rId8"/>
    <p:sldId id="280" r:id="rId9"/>
    <p:sldId id="282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696E1-DA57-40B0-A2FF-9A267778F49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9FE5-4515-48B4-AE8D-EC545C8A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3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DC488-D763-4430-BF51-CF93D984A88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BE564-AE47-4540-830A-360C10C2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739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823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4183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098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4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20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63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89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66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1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9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548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09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3251201" y="6248400"/>
            <a:ext cx="284056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7721601" y="6248400"/>
            <a:ext cx="3862916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12183" y="6242050"/>
            <a:ext cx="78316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0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3251201" y="6248400"/>
            <a:ext cx="284056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7721601" y="6248400"/>
            <a:ext cx="3862916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2183" y="6242050"/>
            <a:ext cx="78316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1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1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>
            <a:spLocks noGrp="1"/>
          </p:cNvSpPr>
          <p:nvPr>
            <p:ph type="title" idx="4294967295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ECCA22"/>
              </a:buClr>
              <a:buSzPts val="3600"/>
            </a:pPr>
            <a:r>
              <a:rPr lang="en-US" sz="3600" b="1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4294967295"/>
          </p:nvPr>
        </p:nvSpPr>
        <p:spPr>
          <a:xfrm>
            <a:off x="1261241" y="2209801"/>
            <a:ext cx="4871271" cy="387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SI unit for temperature is kelvins (K</a:t>
            </a:r>
            <a:r>
              <a:rPr lang="en-US" sz="24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 smtClean="0">
                <a:solidFill>
                  <a:srgbClr val="FFC000"/>
                </a:solidFill>
                <a:latin typeface="Arial"/>
                <a:cs typeface="Arial"/>
                <a:sym typeface="Arial"/>
              </a:rPr>
              <a:t>273, 373</a:t>
            </a:r>
            <a:endParaRPr dirty="0">
              <a:solidFill>
                <a:srgbClr val="FFC000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Celsius (°C</a:t>
            </a:r>
            <a:r>
              <a:rPr lang="en-US" sz="24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 smtClean="0">
                <a:solidFill>
                  <a:srgbClr val="FFC000"/>
                </a:solidFill>
                <a:latin typeface="Arial"/>
                <a:cs typeface="Arial"/>
                <a:sym typeface="Arial"/>
              </a:rPr>
              <a:t>0, 100</a:t>
            </a:r>
            <a:endParaRPr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Fahrenheit (°F</a:t>
            </a:r>
            <a:r>
              <a:rPr lang="en-US" sz="24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32, 212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4294967295"/>
          </p:nvPr>
        </p:nvSpPr>
        <p:spPr>
          <a:xfrm>
            <a:off x="6284912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457200"/>
            <a:ext cx="394335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3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2362201" y="2362201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8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>
            <a:spLocks noGrp="1"/>
          </p:cNvSpPr>
          <p:nvPr>
            <p:ph type="title" idx="4294967295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Thermometers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4294967295"/>
          </p:nvPr>
        </p:nvSpPr>
        <p:spPr>
          <a:xfrm>
            <a:off x="2362200" y="2362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Thermometers – instruments that measure and indicates temperature</a:t>
            </a:r>
            <a:endParaRPr dirty="0">
              <a:solidFill>
                <a:srgbClr val="FFC000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Liquid Thermometer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Refrigerator Thermometer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Digital Thermometer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4294967295"/>
          </p:nvPr>
        </p:nvSpPr>
        <p:spPr>
          <a:xfrm>
            <a:off x="6284912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0536" y="1187669"/>
            <a:ext cx="3370263" cy="4456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1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>
            <a:spLocks noGrp="1"/>
          </p:cNvSpPr>
          <p:nvPr>
            <p:ph type="title" idx="4294967295"/>
          </p:nvPr>
        </p:nvSpPr>
        <p:spPr>
          <a:xfrm>
            <a:off x="924910" y="762000"/>
            <a:ext cx="928589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Liquid </a:t>
            </a:r>
            <a:r>
              <a:rPr lang="en-US" sz="36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Thermometer (Bulb)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4294967295"/>
          </p:nvPr>
        </p:nvSpPr>
        <p:spPr>
          <a:xfrm>
            <a:off x="2362200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4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xpansion </a:t>
            </a: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of a liquid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alcohol, or mercury, to indicate change in temperature.</a:t>
            </a:r>
            <a:endParaRPr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Liquid heated = expands</a:t>
            </a:r>
            <a:endParaRPr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Liquid expands = rises up tube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4294967295"/>
          </p:nvPr>
        </p:nvSpPr>
        <p:spPr>
          <a:xfrm>
            <a:off x="6284912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5469" y="2205038"/>
            <a:ext cx="41148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>
            <a:spLocks noGrp="1"/>
          </p:cNvSpPr>
          <p:nvPr>
            <p:ph type="title" idx="4294967295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Refrigerator Thermometer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4294967295"/>
          </p:nvPr>
        </p:nvSpPr>
        <p:spPr>
          <a:xfrm>
            <a:off x="2362200" y="2362201"/>
            <a:ext cx="4343400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Used for extreme temperatures (liquid boils or freezes)</a:t>
            </a:r>
            <a:endParaRPr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Uses the bending of a strip made from two metals to indicate the correct temperature</a:t>
            </a:r>
            <a:endParaRPr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4294967295"/>
          </p:nvPr>
        </p:nvSpPr>
        <p:spPr>
          <a:xfrm>
            <a:off x="6629401" y="2362201"/>
            <a:ext cx="34258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2438400"/>
            <a:ext cx="37719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3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>
            <a:spLocks noGrp="1"/>
          </p:cNvSpPr>
          <p:nvPr>
            <p:ph type="title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2362201" y="2362201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0451" y="1143001"/>
            <a:ext cx="4432956" cy="372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434" y="1143001"/>
            <a:ext cx="4369676" cy="3723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7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>
            <a:spLocks noGrp="1"/>
          </p:cNvSpPr>
          <p:nvPr>
            <p:ph type="title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2362201" y="2362201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44450"/>
            <a:ext cx="9144000" cy="690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7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>
            <a:spLocks noGrp="1"/>
          </p:cNvSpPr>
          <p:nvPr>
            <p:ph type="title" idx="4294967295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Digital Thermometer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4294967295"/>
          </p:nvPr>
        </p:nvSpPr>
        <p:spPr>
          <a:xfrm>
            <a:off x="1166648" y="2362201"/>
            <a:ext cx="531035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Measures temperature by a change in current.</a:t>
            </a:r>
            <a:endParaRPr dirty="0">
              <a:solidFill>
                <a:srgbClr val="FFC000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Temperature causes changes in electrical current.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4294967295"/>
          </p:nvPr>
        </p:nvSpPr>
        <p:spPr>
          <a:xfrm>
            <a:off x="6284912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2743200"/>
            <a:ext cx="35814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2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>
            <a:spLocks noGrp="1"/>
          </p:cNvSpPr>
          <p:nvPr>
            <p:ph type="title" idx="4294967295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Fahrenheit  vs. Celsius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4294967295"/>
          </p:nvPr>
        </p:nvSpPr>
        <p:spPr>
          <a:xfrm>
            <a:off x="924910" y="2362201"/>
            <a:ext cx="520760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Most countries other that US use Celsius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0 °C – Freeze</a:t>
            </a:r>
            <a:endParaRPr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100 °C – Boil</a:t>
            </a:r>
            <a:endParaRPr dirty="0">
              <a:solidFill>
                <a:srgbClr val="FFC000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USA uses Fahrenheit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32 °F – Freeze</a:t>
            </a:r>
            <a:endParaRPr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212 °F - Boil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4294967295"/>
          </p:nvPr>
        </p:nvSpPr>
        <p:spPr>
          <a:xfrm>
            <a:off x="6284912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2582863"/>
            <a:ext cx="3886200" cy="3703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8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>
            <a:spLocks noGrp="1"/>
          </p:cNvSpPr>
          <p:nvPr>
            <p:ph type="title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buClr>
                <a:schemeClr val="dk2"/>
              </a:buClr>
              <a:buSzPts val="3600"/>
            </a:pPr>
            <a:r>
              <a:rPr lang="en-US" dirty="0">
                <a:solidFill>
                  <a:srgbClr val="FFFF00"/>
                </a:solidFill>
              </a:rPr>
              <a:t>Fahrenheit  vs. Celsius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2362201" y="2362201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spcBef>
                <a:spcPts val="0"/>
              </a:spcBef>
              <a:buNone/>
            </a:pPr>
            <a:endParaRPr dirty="0"/>
          </a:p>
          <a:p>
            <a:pPr marL="342900" indent="-342900"/>
            <a:r>
              <a:rPr lang="en-US" dirty="0">
                <a:solidFill>
                  <a:srgbClr val="FFC000"/>
                </a:solidFill>
              </a:rPr>
              <a:t>Fahrenheit = (1.8 x Celsius) + 32</a:t>
            </a:r>
            <a:endParaRPr dirty="0">
              <a:solidFill>
                <a:srgbClr val="FFC000"/>
              </a:solidFill>
            </a:endParaRPr>
          </a:p>
          <a:p>
            <a:pPr marL="342900" indent="-209550">
              <a:buNone/>
            </a:pPr>
            <a:endParaRPr dirty="0">
              <a:solidFill>
                <a:srgbClr val="FFC000"/>
              </a:solidFill>
            </a:endParaRPr>
          </a:p>
          <a:p>
            <a:pPr marL="342900" indent="-209550">
              <a:buNone/>
            </a:pPr>
            <a:endParaRPr dirty="0">
              <a:solidFill>
                <a:srgbClr val="FFC000"/>
              </a:solidFill>
            </a:endParaRPr>
          </a:p>
          <a:p>
            <a:pPr marL="342900" indent="-342900"/>
            <a:r>
              <a:rPr lang="en-US" dirty="0">
                <a:solidFill>
                  <a:srgbClr val="FFC000"/>
                </a:solidFill>
              </a:rPr>
              <a:t>Celsius = </a:t>
            </a:r>
            <a:r>
              <a:rPr lang="en-US" u="sng" dirty="0">
                <a:solidFill>
                  <a:srgbClr val="FFC000"/>
                </a:solidFill>
              </a:rPr>
              <a:t>(Fahrenheit – 32)</a:t>
            </a:r>
            <a:r>
              <a:rPr lang="en-US" dirty="0">
                <a:solidFill>
                  <a:srgbClr val="FFC000"/>
                </a:solidFill>
              </a:rPr>
              <a:t> </a:t>
            </a:r>
            <a:endParaRPr dirty="0">
              <a:solidFill>
                <a:srgbClr val="FFC000"/>
              </a:solidFill>
            </a:endParaRPr>
          </a:p>
          <a:p>
            <a:pPr marL="2057400" lvl="4" indent="-228600">
              <a:spcBef>
                <a:spcPts val="560"/>
              </a:spcBef>
              <a:buNone/>
            </a:pPr>
            <a:r>
              <a:rPr lang="en-US" dirty="0">
                <a:solidFill>
                  <a:srgbClr val="FFC000"/>
                </a:solidFill>
              </a:rPr>
              <a:t>		</a:t>
            </a:r>
            <a:r>
              <a:rPr lang="en-US" sz="2800" dirty="0">
                <a:solidFill>
                  <a:srgbClr val="FFC000"/>
                </a:solidFill>
              </a:rPr>
              <a:t>1.8</a:t>
            </a:r>
            <a:endParaRPr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(KE)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Energy due to motion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kinetic ener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24" y="2381113"/>
            <a:ext cx="5360275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21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>
            <a:spLocks noGrp="1"/>
          </p:cNvSpPr>
          <p:nvPr>
            <p:ph type="title" idx="4294967295"/>
          </p:nvPr>
        </p:nvSpPr>
        <p:spPr>
          <a:xfrm>
            <a:off x="1429407" y="762000"/>
            <a:ext cx="8781393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Kelvin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4294967295"/>
          </p:nvPr>
        </p:nvSpPr>
        <p:spPr>
          <a:xfrm>
            <a:off x="788276" y="2362201"/>
            <a:ext cx="5764924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Absolute Zero – lowest temperature possible</a:t>
            </a:r>
            <a:endParaRPr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-273.16 °C</a:t>
            </a:r>
            <a:endParaRPr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-459 °F</a:t>
            </a:r>
            <a:endParaRPr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0 K</a:t>
            </a:r>
            <a:endParaRPr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Molecules stop moving</a:t>
            </a:r>
            <a:endParaRPr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endParaRPr lang="en-US" sz="24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negative #’s in Kelvin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4294967295"/>
          </p:nvPr>
        </p:nvSpPr>
        <p:spPr>
          <a:xfrm>
            <a:off x="6284912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2362201"/>
            <a:ext cx="3810000" cy="4010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1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>
            <a:spLocks noGrp="1"/>
          </p:cNvSpPr>
          <p:nvPr>
            <p:ph type="title"/>
          </p:nvPr>
        </p:nvSpPr>
        <p:spPr>
          <a:xfrm>
            <a:off x="924911" y="762000"/>
            <a:ext cx="9285889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buClr>
                <a:schemeClr val="dk2"/>
              </a:buClr>
              <a:buSzPts val="3600"/>
            </a:pPr>
            <a:r>
              <a:rPr lang="en-US" dirty="0">
                <a:solidFill>
                  <a:srgbClr val="FFC000"/>
                </a:solidFill>
              </a:rPr>
              <a:t>Kelvin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924911" y="2362201"/>
            <a:ext cx="9130316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spcBef>
                <a:spcPts val="0"/>
              </a:spcBef>
              <a:buNone/>
            </a:pPr>
            <a:endParaRPr dirty="0"/>
          </a:p>
          <a:p>
            <a:pPr marL="342900" indent="-209550">
              <a:buNone/>
            </a:pPr>
            <a:endParaRPr dirty="0"/>
          </a:p>
          <a:p>
            <a:pPr marL="342900" indent="-342900"/>
            <a:r>
              <a:rPr lang="en-US" dirty="0">
                <a:solidFill>
                  <a:srgbClr val="FFC000"/>
                </a:solidFill>
              </a:rPr>
              <a:t>Kelvin = Celsius + 273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9218" name="Picture 2" descr="Image result for kelvin f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93" y="1333500"/>
            <a:ext cx="4409637" cy="39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>
            <a:spLocks noGrp="1"/>
          </p:cNvSpPr>
          <p:nvPr>
            <p:ph type="title" idx="4294967295"/>
          </p:nvPr>
        </p:nvSpPr>
        <p:spPr>
          <a:xfrm>
            <a:off x="683172" y="762000"/>
            <a:ext cx="9527628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4294967295"/>
          </p:nvPr>
        </p:nvSpPr>
        <p:spPr>
          <a:xfrm>
            <a:off x="683172" y="2362200"/>
            <a:ext cx="4046483" cy="396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– movement of thermal energy from a warmer to cooler object</a:t>
            </a:r>
            <a:endParaRPr dirty="0">
              <a:solidFill>
                <a:srgbClr val="FFC000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Warm to cool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Measured in Joules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4294967295"/>
          </p:nvPr>
        </p:nvSpPr>
        <p:spPr>
          <a:xfrm>
            <a:off x="6284912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1" y="1371600"/>
            <a:ext cx="3819525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6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 (PE)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Stored energy</a:t>
            </a:r>
          </a:p>
          <a:p>
            <a:endParaRPr lang="en-US" dirty="0"/>
          </a:p>
          <a:p>
            <a:r>
              <a:rPr lang="en-US" dirty="0" smtClean="0"/>
              <a:t>Chemical</a:t>
            </a:r>
          </a:p>
          <a:p>
            <a:r>
              <a:rPr lang="en-US" dirty="0" smtClean="0"/>
              <a:t>Position</a:t>
            </a:r>
            <a:endParaRPr lang="en-US" dirty="0"/>
          </a:p>
        </p:txBody>
      </p:sp>
      <p:pic>
        <p:nvPicPr>
          <p:cNvPr id="5" name="Picture 2" descr="Image result for kinetic ener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37" y="2267060"/>
            <a:ext cx="7468633" cy="313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6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otential vs kinetic energ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7778"/>
            <a:ext cx="9878340" cy="35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otential vs kinetic energy f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5" y="4001294"/>
            <a:ext cx="3457137" cy="22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otential vs kinetic energy fun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31" y="3913112"/>
            <a:ext cx="1846372" cy="27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5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Potential + Kinetic Energy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100" name="Picture 4" descr="Image result for energy fun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08" y="1825625"/>
            <a:ext cx="33836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9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matter is made of particles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Particle vibrate in place = KE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The greater the distance between particles = more PE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mechanical energy particle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536869"/>
            <a:ext cx="5033962" cy="29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Sum of the KE and PE of particles in a material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thermal ener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43" y="2176271"/>
            <a:ext cx="4022905" cy="28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Average KE of the particles in a substance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More KE = higher temperature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0" name="Picture 2" descr="Image result for solid liquid gas kinetic ener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40" y="732548"/>
            <a:ext cx="3306984" cy="55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solid liquid gas kinetic energ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46" y="365125"/>
            <a:ext cx="9799473" cy="64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2007</TotalTime>
  <Words>302</Words>
  <Application>Microsoft Office PowerPoint</Application>
  <PresentationFormat>Widescreen</PresentationFormat>
  <Paragraphs>91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Noto Sans Symbols</vt:lpstr>
      <vt:lpstr>Depth</vt:lpstr>
      <vt:lpstr>Thermal Energy</vt:lpstr>
      <vt:lpstr>Kinetic Energy (KE)</vt:lpstr>
      <vt:lpstr>Potential Energy (PE)</vt:lpstr>
      <vt:lpstr>PowerPoint Presentation</vt:lpstr>
      <vt:lpstr>Mechanical Energy</vt:lpstr>
      <vt:lpstr>Thermal Energy</vt:lpstr>
      <vt:lpstr>Thermal Energy</vt:lpstr>
      <vt:lpstr>Temperature</vt:lpstr>
      <vt:lpstr>PowerPoint Presentation</vt:lpstr>
      <vt:lpstr>Temperature</vt:lpstr>
      <vt:lpstr>PowerPoint Presentation</vt:lpstr>
      <vt:lpstr>Thermometers</vt:lpstr>
      <vt:lpstr>Liquid Thermometer (Bulb)</vt:lpstr>
      <vt:lpstr>Refrigerator Thermometer</vt:lpstr>
      <vt:lpstr>PowerPoint Presentation</vt:lpstr>
      <vt:lpstr>PowerPoint Presentation</vt:lpstr>
      <vt:lpstr>Digital Thermometer</vt:lpstr>
      <vt:lpstr>Fahrenheit  vs. Celsius</vt:lpstr>
      <vt:lpstr>Fahrenheit  vs. Celsius</vt:lpstr>
      <vt:lpstr>Kelvin</vt:lpstr>
      <vt:lpstr>Kelvin</vt:lpstr>
      <vt:lpstr>Heat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Energy</dc:title>
  <dc:creator>Beth Meyers</dc:creator>
  <cp:lastModifiedBy>Nick Meyers</cp:lastModifiedBy>
  <cp:revision>7</cp:revision>
  <cp:lastPrinted>2018-11-14T16:02:42Z</cp:lastPrinted>
  <dcterms:created xsi:type="dcterms:W3CDTF">2018-08-01T00:28:54Z</dcterms:created>
  <dcterms:modified xsi:type="dcterms:W3CDTF">2018-11-14T17:05:02Z</dcterms:modified>
</cp:coreProperties>
</file>