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2" r:id="rId5"/>
    <p:sldId id="259" r:id="rId6"/>
    <p:sldId id="260" r:id="rId7"/>
    <p:sldId id="283" r:id="rId8"/>
    <p:sldId id="284" r:id="rId9"/>
    <p:sldId id="262" r:id="rId10"/>
    <p:sldId id="263" r:id="rId11"/>
    <p:sldId id="28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7" r:id="rId21"/>
    <p:sldId id="278" r:id="rId22"/>
    <p:sldId id="279" r:id="rId23"/>
    <p:sldId id="280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EEC7C-0EEB-4F81-8CE3-4359D3E9632A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36EFE-F608-4E4A-94DE-E6649119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2109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471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294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49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4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6722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51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792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33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564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43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42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64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793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149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50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4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3"/>
          <p:cNvSpPr txBox="1">
            <a:spLocks noGrp="1"/>
          </p:cNvSpPr>
          <p:nvPr>
            <p:ph type="sldNum" idx="12"/>
          </p:nvPr>
        </p:nvSpPr>
        <p:spPr>
          <a:xfrm>
            <a:off x="8737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0" name="Google Shape;240;p3"/>
          <p:cNvSpPr txBox="1">
            <a:spLocks noGrp="1"/>
          </p:cNvSpPr>
          <p:nvPr>
            <p:ph type="dt" idx="10"/>
          </p:nvPr>
        </p:nvSpPr>
        <p:spPr>
          <a:xfrm>
            <a:off x="609600" y="6243637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ftr" idx="11"/>
          </p:nvPr>
        </p:nvSpPr>
        <p:spPr>
          <a:xfrm>
            <a:off x="4165600" y="6243637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61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369" y="3515932"/>
            <a:ext cx="10542430" cy="2987899"/>
          </a:xfrm>
        </p:spPr>
        <p:txBody>
          <a:bodyPr/>
          <a:lstStyle/>
          <a:p>
            <a:r>
              <a:rPr lang="en-US" dirty="0" smtClean="0"/>
              <a:t>Mirrors, Lenses, </a:t>
            </a:r>
            <a:br>
              <a:rPr lang="en-US" dirty="0" smtClean="0"/>
            </a:br>
            <a:r>
              <a:rPr lang="en-US" dirty="0" smtClean="0"/>
              <a:t>and the Eye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2653049"/>
            <a:ext cx="9144000" cy="721216"/>
          </a:xfrm>
        </p:spPr>
        <p:txBody>
          <a:bodyPr/>
          <a:lstStyle/>
          <a:p>
            <a:r>
              <a:rPr lang="en-US" dirty="0" smtClean="0"/>
              <a:t>Chapter 4-3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6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Clr>
                <a:schemeClr val="hlink"/>
              </a:buClr>
              <a:buSzPts val="3200"/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p26" descr="mirror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6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Transparent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Curved side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Causes light to change direction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0" name="Picture 2" descr="Image result for le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26" y="796086"/>
            <a:ext cx="2297749" cy="558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ECCA22"/>
              </a:buClr>
              <a:buSzPts val="4400"/>
            </a:pPr>
            <a:r>
              <a:rPr lang="en-US" b="1">
                <a:solidFill>
                  <a:srgbClr val="ECCA22"/>
                </a:solidFill>
              </a:rPr>
              <a:t>Convex Lenses</a:t>
            </a:r>
            <a:endParaRPr/>
          </a:p>
        </p:txBody>
      </p:sp>
      <p:sp>
        <p:nvSpPr>
          <p:cNvPr id="618" name="Google Shape;618;p27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6510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sz="2800" b="1">
              <a:solidFill>
                <a:srgbClr val="FF9900"/>
              </a:solidFill>
            </a:endParaRPr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b="1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b="1">
                <a:solidFill>
                  <a:srgbClr val="FF9900"/>
                </a:solidFill>
              </a:rPr>
              <a:t>Convex lens</a:t>
            </a:r>
            <a:r>
              <a:rPr lang="en-US" sz="2800">
                <a:solidFill>
                  <a:srgbClr val="FF9900"/>
                </a:solidFill>
              </a:rPr>
              <a:t> - thicker in the middle than at the edges</a:t>
            </a:r>
            <a:endParaRPr/>
          </a:p>
        </p:txBody>
      </p:sp>
      <p:sp>
        <p:nvSpPr>
          <p:cNvPr id="619" name="Google Shape;619;p27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None/>
            </a:pPr>
            <a:endParaRPr/>
          </a:p>
        </p:txBody>
      </p:sp>
      <p:pic>
        <p:nvPicPr>
          <p:cNvPr id="620" name="Google Shape;620;p27" descr="plano-convex_le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1" y="1828800"/>
            <a:ext cx="3241675" cy="390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3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ECCA22"/>
              </a:buClr>
              <a:buSzPts val="4400"/>
            </a:pPr>
            <a:r>
              <a:rPr lang="en-US" b="1">
                <a:solidFill>
                  <a:srgbClr val="ECCA22"/>
                </a:solidFill>
              </a:rPr>
              <a:t>Concave Lenses</a:t>
            </a:r>
            <a:endParaRPr/>
          </a:p>
        </p:txBody>
      </p:sp>
      <p:sp>
        <p:nvSpPr>
          <p:cNvPr id="626" name="Google Shape;626;p28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6510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sz="2800" b="1" dirty="0">
              <a:solidFill>
                <a:srgbClr val="FF9900"/>
              </a:solidFill>
            </a:endParaRPr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b="1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>
                <a:solidFill>
                  <a:srgbClr val="FF9900"/>
                </a:solidFill>
              </a:rPr>
              <a:t>Concave lens </a:t>
            </a:r>
            <a:r>
              <a:rPr lang="en-US" sz="2800" dirty="0" smtClean="0">
                <a:solidFill>
                  <a:srgbClr val="FF9900"/>
                </a:solidFill>
              </a:rPr>
              <a:t>- thinner </a:t>
            </a:r>
            <a:r>
              <a:rPr lang="en-US" sz="2800" dirty="0">
                <a:solidFill>
                  <a:srgbClr val="FF9900"/>
                </a:solidFill>
              </a:rPr>
              <a:t>in the middle and thicker at the edges</a:t>
            </a:r>
            <a:endParaRPr dirty="0"/>
          </a:p>
        </p:txBody>
      </p:sp>
      <p:sp>
        <p:nvSpPr>
          <p:cNvPr id="627" name="Google Shape;627;p28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None/>
            </a:pPr>
            <a:endParaRPr/>
          </a:p>
        </p:txBody>
      </p:sp>
      <p:pic>
        <p:nvPicPr>
          <p:cNvPr id="628" name="Google Shape;628;p28" descr="SK_glasses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170112"/>
            <a:ext cx="3886200" cy="3478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4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9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9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Clr>
                <a:schemeClr val="hlink"/>
              </a:buClr>
              <a:buSzPts val="3200"/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p29" descr="mirror_le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1" y="304800"/>
            <a:ext cx="5418137" cy="6202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3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0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ECCA22"/>
              </a:buClr>
              <a:buSzPts val="4400"/>
            </a:pPr>
            <a:r>
              <a:rPr lang="en-US" b="1">
                <a:solidFill>
                  <a:srgbClr val="ECCA22"/>
                </a:solidFill>
              </a:rPr>
              <a:t>Lenses and Eyesight</a:t>
            </a:r>
            <a:endParaRPr/>
          </a:p>
        </p:txBody>
      </p:sp>
      <p:sp>
        <p:nvSpPr>
          <p:cNvPr id="641" name="Google Shape;641;p30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6510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sz="2800" dirty="0"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Light enters your eye through a </a:t>
            </a:r>
            <a:r>
              <a:rPr lang="en-US" sz="2800" dirty="0">
                <a:solidFill>
                  <a:srgbClr val="FFC000"/>
                </a:solidFill>
              </a:rPr>
              <a:t>transparent covering </a:t>
            </a:r>
            <a:r>
              <a:rPr lang="en-US" sz="2800" dirty="0">
                <a:solidFill>
                  <a:schemeClr val="tx1"/>
                </a:solidFill>
              </a:rPr>
              <a:t>on your eyeball called the </a:t>
            </a:r>
            <a:r>
              <a:rPr lang="en-US" sz="2800" dirty="0">
                <a:solidFill>
                  <a:srgbClr val="FFC000"/>
                </a:solidFill>
              </a:rPr>
              <a:t>cornea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Convex lens</a:t>
            </a:r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dirty="0"/>
          </a:p>
        </p:txBody>
      </p:sp>
      <p:pic>
        <p:nvPicPr>
          <p:cNvPr id="642" name="Google Shape;642;p30" descr="im41-human ey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601913"/>
            <a:ext cx="4038600" cy="253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9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ECCA22"/>
              </a:buClr>
              <a:buSzPts val="4400"/>
            </a:pPr>
            <a:r>
              <a:rPr lang="en-US" b="1">
                <a:solidFill>
                  <a:srgbClr val="ECCA22"/>
                </a:solidFill>
              </a:rPr>
              <a:t>Lenses and Eyesight</a:t>
            </a:r>
            <a:endParaRPr/>
          </a:p>
        </p:txBody>
      </p:sp>
      <p:sp>
        <p:nvSpPr>
          <p:cNvPr id="648" name="Google Shape;648;p3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800" dirty="0"/>
              <a:t>The light then passes through an </a:t>
            </a:r>
            <a:r>
              <a:rPr lang="en-US" sz="2800" dirty="0">
                <a:solidFill>
                  <a:srgbClr val="FFC000"/>
                </a:solidFill>
              </a:rPr>
              <a:t>opening</a:t>
            </a:r>
            <a:r>
              <a:rPr lang="en-US" sz="2800" dirty="0"/>
              <a:t> called the </a:t>
            </a:r>
            <a:r>
              <a:rPr lang="en-US" sz="2800" dirty="0">
                <a:solidFill>
                  <a:srgbClr val="FF9900"/>
                </a:solidFill>
              </a:rPr>
              <a:t>pupil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endParaRPr lang="en-US" sz="2800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800" dirty="0">
                <a:solidFill>
                  <a:srgbClr val="FF9900"/>
                </a:solidFill>
              </a:rPr>
              <a:t>Colored part - Iris</a:t>
            </a:r>
            <a:endParaRPr dirty="0"/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>
                <a:solidFill>
                  <a:srgbClr val="FF9900"/>
                </a:solidFill>
              </a:rPr>
              <a:t>Lens</a:t>
            </a:r>
            <a:r>
              <a:rPr lang="en-US" sz="2800" dirty="0"/>
              <a:t> - helps </a:t>
            </a:r>
            <a:r>
              <a:rPr lang="en-US" sz="2800" dirty="0">
                <a:solidFill>
                  <a:srgbClr val="FFC000"/>
                </a:solidFill>
              </a:rPr>
              <a:t>focus light </a:t>
            </a:r>
            <a:r>
              <a:rPr lang="en-US" sz="2800" dirty="0"/>
              <a:t>rays formed on your retina</a:t>
            </a:r>
            <a:endParaRPr dirty="0"/>
          </a:p>
        </p:txBody>
      </p:sp>
      <p:pic>
        <p:nvPicPr>
          <p:cNvPr id="649" name="Google Shape;649;p31" descr="im41-human ey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601913"/>
            <a:ext cx="4038600" cy="253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5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2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chemeClr val="lt2"/>
              </a:buClr>
              <a:buSzPts val="4400"/>
            </a:pPr>
            <a:r>
              <a:rPr lang="en-US"/>
              <a:t>Focusing Near and Far</a:t>
            </a:r>
            <a:endParaRPr/>
          </a:p>
        </p:txBody>
      </p:sp>
      <p:sp>
        <p:nvSpPr>
          <p:cNvPr id="655" name="Google Shape;655;p32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6510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sz="2800"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/>
              <a:t>The lens in your eye is flexible</a:t>
            </a:r>
            <a:endParaRPr/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/>
              <a:t>Muscles attached to it change its shape to focus</a:t>
            </a:r>
            <a:endParaRPr/>
          </a:p>
        </p:txBody>
      </p:sp>
      <p:pic>
        <p:nvPicPr>
          <p:cNvPr id="656" name="Google Shape;656;p32" descr="im41-human ey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601913"/>
            <a:ext cx="4038600" cy="253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1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Layer of light sensitive cells in the back of the eye</a:t>
            </a:r>
          </a:p>
          <a:p>
            <a:endParaRPr lang="en-US" dirty="0"/>
          </a:p>
          <a:p>
            <a:r>
              <a:rPr lang="en-US" dirty="0" smtClean="0"/>
              <a:t>Sends images back to brain</a:t>
            </a:r>
            <a:endParaRPr lang="en-US" dirty="0"/>
          </a:p>
        </p:txBody>
      </p:sp>
      <p:pic>
        <p:nvPicPr>
          <p:cNvPr id="5" name="Google Shape;656;p32" descr="im41-human eye"/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319838" y="2423986"/>
            <a:ext cx="5033962" cy="315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9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 and Cone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Rod – allows you to see in dim light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Cone – allows you to see color</a:t>
            </a:r>
          </a:p>
          <a:p>
            <a:r>
              <a:rPr lang="en-US" dirty="0" smtClean="0"/>
              <a:t>Needs brighter light</a:t>
            </a:r>
          </a:p>
          <a:p>
            <a:r>
              <a:rPr lang="en-US" dirty="0" smtClean="0"/>
              <a:t>3 types that see different colors</a:t>
            </a:r>
            <a:endParaRPr lang="en-US" dirty="0"/>
          </a:p>
        </p:txBody>
      </p:sp>
      <p:pic>
        <p:nvPicPr>
          <p:cNvPr id="8194" name="Picture 2" descr="Image result for rods and c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705934"/>
            <a:ext cx="5033962" cy="259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ECCA22"/>
              </a:buClr>
              <a:buSzPts val="4000"/>
            </a:pPr>
            <a:r>
              <a:rPr lang="en-US" sz="4000" b="1">
                <a:solidFill>
                  <a:srgbClr val="ECCA22"/>
                </a:solidFill>
              </a:rPr>
              <a:t>Regular Reflection</a:t>
            </a:r>
            <a:br>
              <a:rPr lang="en-US" sz="4000" b="1">
                <a:solidFill>
                  <a:srgbClr val="ECCA22"/>
                </a:solidFill>
              </a:rPr>
            </a:br>
            <a:endParaRPr/>
          </a:p>
        </p:txBody>
      </p:sp>
      <p:sp>
        <p:nvSpPr>
          <p:cNvPr id="606" name="Google Shape;606;p2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6510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sz="2800" dirty="0"/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dirty="0"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 smtClean="0">
                <a:solidFill>
                  <a:srgbClr val="FF9900"/>
                </a:solidFill>
              </a:rPr>
              <a:t>Regular reflection – smooth surface</a:t>
            </a:r>
            <a:endParaRPr dirty="0"/>
          </a:p>
        </p:txBody>
      </p:sp>
      <p:pic>
        <p:nvPicPr>
          <p:cNvPr id="1028" name="Picture 4" descr="Image result for regular ref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34" y="1944710"/>
            <a:ext cx="5207648" cy="33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3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ECCA22"/>
              </a:buClr>
              <a:buSzPts val="4400"/>
            </a:pPr>
            <a:r>
              <a:rPr lang="en-US" b="1">
                <a:solidFill>
                  <a:srgbClr val="ECCA22"/>
                </a:solidFill>
              </a:rPr>
              <a:t>Color Blindness</a:t>
            </a:r>
            <a:endParaRPr/>
          </a:p>
        </p:txBody>
      </p:sp>
      <p:sp>
        <p:nvSpPr>
          <p:cNvPr id="758" name="Google Shape;758;p46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endParaRPr dirty="0"/>
          </a:p>
        </p:txBody>
      </p:sp>
      <p:sp>
        <p:nvSpPr>
          <p:cNvPr id="759" name="Google Shape;759;p46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None/>
            </a:pPr>
            <a:endParaRPr/>
          </a:p>
        </p:txBody>
      </p:sp>
      <p:pic>
        <p:nvPicPr>
          <p:cNvPr id="760" name="Google Shape;760;p46" descr="ishihara-transform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873" y="618186"/>
            <a:ext cx="5056031" cy="5626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7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47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Clr>
                <a:schemeClr val="hlink"/>
              </a:buClr>
              <a:buSzPts val="3200"/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7" name="Google Shape;767;p47" descr="colorblindtest29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1" y="609601"/>
            <a:ext cx="5559425" cy="546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2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8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Clr>
                <a:schemeClr val="hlink"/>
              </a:buClr>
              <a:buSzPts val="3200"/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4" name="Google Shape;774;p48" descr="colorblind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1" y="1143001"/>
            <a:ext cx="4721225" cy="472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9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9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9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Clr>
                <a:schemeClr val="hlink"/>
              </a:buClr>
              <a:buSzPts val="3200"/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9" descr="cb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1" y="609601"/>
            <a:ext cx="5559425" cy="5430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2"/>
              </a:buClr>
              <a:buSzPts val="4400"/>
            </a:pPr>
            <a:r>
              <a:rPr lang="en-US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ROYGBIV</a:t>
            </a:r>
            <a:endParaRPr/>
          </a:p>
        </p:txBody>
      </p:sp>
      <p:sp>
        <p:nvSpPr>
          <p:cNvPr id="681" name="Google Shape;681;p3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Clr>
                <a:schemeClr val="hlink"/>
              </a:buClr>
              <a:buSzPts val="3200"/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2" name="Google Shape;682;p35" descr="visspectr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600201"/>
            <a:ext cx="8229600" cy="446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5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endParaRPr sz="44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8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Clr>
                <a:schemeClr val="hlink"/>
              </a:buClr>
              <a:buSzPts val="3200"/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3" name="Google Shape;703;p38" descr="colorwhe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381001"/>
            <a:ext cx="6705600" cy="6173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5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6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ECCA22"/>
              </a:buClr>
              <a:buSzPts val="4400"/>
            </a:pPr>
            <a:r>
              <a:rPr lang="en-US" b="1">
                <a:solidFill>
                  <a:srgbClr val="ECCA22"/>
                </a:solidFill>
              </a:rPr>
              <a:t>Diffuse Reflection</a:t>
            </a:r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3276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6510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endParaRPr sz="2800" dirty="0"/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dirty="0"/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dirty="0"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 smtClean="0">
                <a:solidFill>
                  <a:srgbClr val="FF9900"/>
                </a:solidFill>
              </a:rPr>
              <a:t>Diffuse reflection – rough surface</a:t>
            </a:r>
            <a:endParaRPr dirty="0"/>
          </a:p>
        </p:txBody>
      </p:sp>
      <p:pic>
        <p:nvPicPr>
          <p:cNvPr id="615" name="Google Shape;615;p26" descr="im09-reflection_brick buildi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752600"/>
            <a:ext cx="45720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7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>
                <a:solidFill>
                  <a:srgbClr val="FFC000"/>
                </a:solidFill>
              </a:rPr>
              <a:t>Any reflective surface formed by regular reflection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2056" name="Picture 8" descr="Image result for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58" y="1417638"/>
            <a:ext cx="3381733" cy="50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Image reversed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Size of image depends on distance from mirror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 for plane mirr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90" y="2034862"/>
            <a:ext cx="4745279" cy="31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3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ECCA22"/>
              </a:buClr>
              <a:buSzPts val="4400"/>
            </a:pPr>
            <a:r>
              <a:rPr lang="en-US" b="1">
                <a:solidFill>
                  <a:srgbClr val="ECCA22"/>
                </a:solidFill>
              </a:rPr>
              <a:t>Concave Mirrors</a:t>
            </a:r>
            <a:endParaRPr/>
          </a:p>
        </p:txBody>
      </p:sp>
      <p:sp>
        <p:nvSpPr>
          <p:cNvPr id="588" name="Google Shape;588;p23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800" b="1" dirty="0" smtClean="0">
                <a:solidFill>
                  <a:srgbClr val="FF9900"/>
                </a:solidFill>
              </a:rPr>
              <a:t>Concave mirror – surface curved inward</a:t>
            </a:r>
            <a:endParaRPr dirty="0"/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b="1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 smtClean="0"/>
              <a:t>Distance from mirror to focal point is the focal length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endParaRPr lang="en-US" sz="2800" dirty="0"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endParaRPr dirty="0"/>
          </a:p>
        </p:txBody>
      </p:sp>
      <p:pic>
        <p:nvPicPr>
          <p:cNvPr id="4098" name="Picture 2" descr="Image result for concave mi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9992"/>
            <a:ext cx="57340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an object is more than one focal length away = image upside down</a:t>
            </a:r>
            <a:endParaRPr lang="en-US" dirty="0"/>
          </a:p>
        </p:txBody>
      </p:sp>
      <p:pic>
        <p:nvPicPr>
          <p:cNvPr id="5124" name="Picture 4" descr="Image result for concave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8" y="2733840"/>
            <a:ext cx="4165198" cy="31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object is closer than one focal length = right-side up</a:t>
            </a:r>
          </a:p>
          <a:p>
            <a:endParaRPr lang="en-US" dirty="0"/>
          </a:p>
          <a:p>
            <a:r>
              <a:rPr lang="en-US" dirty="0" smtClean="0"/>
              <a:t>If object is at focal point = no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03176" y="5205681"/>
            <a:ext cx="1918550" cy="13567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4" descr="Image result for concave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27" y="2386998"/>
            <a:ext cx="4165198" cy="31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ECCA22"/>
              </a:buClr>
              <a:buSzPts val="4400"/>
            </a:pPr>
            <a:r>
              <a:rPr lang="en-US" b="1">
                <a:solidFill>
                  <a:srgbClr val="ECCA22"/>
                </a:solidFill>
              </a:rPr>
              <a:t>Convex Mirrors</a:t>
            </a:r>
            <a:endParaRPr/>
          </a:p>
        </p:txBody>
      </p:sp>
      <p:sp>
        <p:nvSpPr>
          <p:cNvPr id="603" name="Google Shape;603;p25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800" dirty="0">
                <a:solidFill>
                  <a:srgbClr val="FF9900"/>
                </a:solidFill>
              </a:rPr>
              <a:t>C</a:t>
            </a:r>
            <a:r>
              <a:rPr lang="en-US" sz="2800" dirty="0" smtClean="0">
                <a:solidFill>
                  <a:srgbClr val="FF9900"/>
                </a:solidFill>
              </a:rPr>
              <a:t>onvex mirror – curved outward</a:t>
            </a:r>
            <a:endParaRPr sz="2800" dirty="0"/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None/>
            </a:pPr>
            <a:endParaRPr sz="2800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>
                <a:solidFill>
                  <a:srgbClr val="FF9900"/>
                </a:solidFill>
              </a:rPr>
              <a:t>Light rays spread </a:t>
            </a:r>
            <a:r>
              <a:rPr lang="en-US" sz="2800" dirty="0" smtClean="0">
                <a:solidFill>
                  <a:srgbClr val="FF9900"/>
                </a:solidFill>
              </a:rPr>
              <a:t>out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endParaRPr lang="en-US" sz="2800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 smtClean="0">
                <a:solidFill>
                  <a:srgbClr val="FF9900"/>
                </a:solidFill>
              </a:rPr>
              <a:t>Always right-side up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endParaRPr lang="en-US" sz="2800" dirty="0">
              <a:solidFill>
                <a:srgbClr val="FF99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SzPts val="2800"/>
            </a:pPr>
            <a:r>
              <a:rPr lang="en-US" sz="2800" dirty="0" smtClean="0">
                <a:solidFill>
                  <a:srgbClr val="FF9900"/>
                </a:solidFill>
              </a:rPr>
              <a:t>Smaller</a:t>
            </a:r>
            <a:endParaRPr sz="2800" dirty="0"/>
          </a:p>
        </p:txBody>
      </p:sp>
      <p:sp>
        <p:nvSpPr>
          <p:cNvPr id="604" name="Google Shape;604;p25"/>
          <p:cNvSpPr txBox="1">
            <a:spLocks noGrp="1"/>
          </p:cNvSpPr>
          <p:nvPr>
            <p:ph type="body" idx="1"/>
          </p:nvPr>
        </p:nvSpPr>
        <p:spPr>
          <a:xfrm>
            <a:off x="6172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None/>
            </a:pPr>
            <a:endParaRPr/>
          </a:p>
        </p:txBody>
      </p:sp>
      <p:pic>
        <p:nvPicPr>
          <p:cNvPr id="605" name="Google Shape;605;p25" descr="G9OYLJXR1convex_mirr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752600"/>
            <a:ext cx="44196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1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339</TotalTime>
  <Words>258</Words>
  <Application>Microsoft Office PowerPoint</Application>
  <PresentationFormat>Widescreen</PresentationFormat>
  <Paragraphs>78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Corbel</vt:lpstr>
      <vt:lpstr>Noto Sans Symbols</vt:lpstr>
      <vt:lpstr>Depth</vt:lpstr>
      <vt:lpstr>Mirrors, Lenses,  and the Eye</vt:lpstr>
      <vt:lpstr>Regular Reflection </vt:lpstr>
      <vt:lpstr>Diffuse Reflection</vt:lpstr>
      <vt:lpstr>Mirror</vt:lpstr>
      <vt:lpstr>Plane Mirror</vt:lpstr>
      <vt:lpstr>Concave Mirrors</vt:lpstr>
      <vt:lpstr>PowerPoint Presentation</vt:lpstr>
      <vt:lpstr>PowerPoint Presentation</vt:lpstr>
      <vt:lpstr>Convex Mirrors</vt:lpstr>
      <vt:lpstr>PowerPoint Presentation</vt:lpstr>
      <vt:lpstr>Lens</vt:lpstr>
      <vt:lpstr>Convex Lenses</vt:lpstr>
      <vt:lpstr>Concave Lenses</vt:lpstr>
      <vt:lpstr>PowerPoint Presentation</vt:lpstr>
      <vt:lpstr>Lenses and Eyesight</vt:lpstr>
      <vt:lpstr>Lenses and Eyesight</vt:lpstr>
      <vt:lpstr>Focusing Near and Far</vt:lpstr>
      <vt:lpstr>Retina</vt:lpstr>
      <vt:lpstr>Rod and Cone Cells</vt:lpstr>
      <vt:lpstr>Color Blindness</vt:lpstr>
      <vt:lpstr>PowerPoint Presentation</vt:lpstr>
      <vt:lpstr>PowerPoint Presentation</vt:lpstr>
      <vt:lpstr>PowerPoint Presentation</vt:lpstr>
      <vt:lpstr>ROYGBIV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Meyers</dc:creator>
  <cp:lastModifiedBy>Nick Meyers</cp:lastModifiedBy>
  <cp:revision>5</cp:revision>
  <dcterms:created xsi:type="dcterms:W3CDTF">2018-07-31T23:43:34Z</dcterms:created>
  <dcterms:modified xsi:type="dcterms:W3CDTF">2018-11-06T17:17:53Z</dcterms:modified>
</cp:coreProperties>
</file>