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61" r:id="rId4"/>
    <p:sldId id="281" r:id="rId5"/>
    <p:sldId id="282" r:id="rId6"/>
    <p:sldId id="296" r:id="rId7"/>
    <p:sldId id="283" r:id="rId8"/>
    <p:sldId id="297" r:id="rId9"/>
    <p:sldId id="298" r:id="rId10"/>
    <p:sldId id="299" r:id="rId11"/>
    <p:sldId id="300" r:id="rId12"/>
    <p:sldId id="293" r:id="rId13"/>
    <p:sldId id="294" r:id="rId14"/>
    <p:sldId id="295" r:id="rId15"/>
    <p:sldId id="288" r:id="rId16"/>
    <p:sldId id="287" r:id="rId17"/>
    <p:sldId id="292" r:id="rId18"/>
    <p:sldId id="289" r:id="rId19"/>
    <p:sldId id="29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8583A-4D72-4B5E-A9F1-4B24EB6762EB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0175C-8A5B-44DD-BAD5-4D64F0682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49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7541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7449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1181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5779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1251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9856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5494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9138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4242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4233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11/1/2018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11/1/2018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11/1/2018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11/1/2018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11/1/2018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11/1/2018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11/1/2018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 and text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9" name="Google Shape;229;p2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0" name="Google Shape;230;p2"/>
          <p:cNvSpPr txBox="1">
            <a:spLocks noGrp="1"/>
          </p:cNvSpPr>
          <p:nvPr>
            <p:ph type="dt" idx="10"/>
          </p:nvPr>
        </p:nvSpPr>
        <p:spPr>
          <a:xfrm>
            <a:off x="609600" y="6243637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1" name="Google Shape;231;p2"/>
          <p:cNvSpPr txBox="1">
            <a:spLocks noGrp="1"/>
          </p:cNvSpPr>
          <p:nvPr>
            <p:ph type="ftr" idx="11"/>
          </p:nvPr>
        </p:nvSpPr>
        <p:spPr>
          <a:xfrm>
            <a:off x="4165600" y="6243637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2" name="Google Shape;232;p2"/>
          <p:cNvSpPr txBox="1">
            <a:spLocks noGrp="1"/>
          </p:cNvSpPr>
          <p:nvPr>
            <p:ph type="sldNum" idx="12"/>
          </p:nvPr>
        </p:nvSpPr>
        <p:spPr>
          <a:xfrm>
            <a:off x="8737600" y="6243637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008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on left, text on right" type="twoColTx">
  <p:cSld name="Title, text on left, text on right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4"/>
          <p:cNvSpPr txBox="1">
            <a:spLocks noGrp="1"/>
          </p:cNvSpPr>
          <p:nvPr>
            <p:ph type="dt" idx="10"/>
          </p:nvPr>
        </p:nvSpPr>
        <p:spPr>
          <a:xfrm>
            <a:off x="609600" y="6243637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7" name="Google Shape;457;p4"/>
          <p:cNvSpPr txBox="1">
            <a:spLocks noGrp="1"/>
          </p:cNvSpPr>
          <p:nvPr>
            <p:ph type="ftr" idx="11"/>
          </p:nvPr>
        </p:nvSpPr>
        <p:spPr>
          <a:xfrm>
            <a:off x="4165600" y="6243637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8" name="Google Shape;458;p4"/>
          <p:cNvSpPr txBox="1">
            <a:spLocks noGrp="1"/>
          </p:cNvSpPr>
          <p:nvPr>
            <p:ph type="sldNum" idx="12"/>
          </p:nvPr>
        </p:nvSpPr>
        <p:spPr>
          <a:xfrm>
            <a:off x="8737600" y="6243637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141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object on top, text on bottom" type="objOverTx">
  <p:cSld name="Title, object on top, text on bottom"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5"/>
          <p:cNvSpPr txBox="1">
            <a:spLocks noGrp="1"/>
          </p:cNvSpPr>
          <p:nvPr>
            <p:ph type="dt" idx="10"/>
          </p:nvPr>
        </p:nvSpPr>
        <p:spPr>
          <a:xfrm>
            <a:off x="609600" y="6243637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1" name="Google Shape;461;p5"/>
          <p:cNvSpPr txBox="1">
            <a:spLocks noGrp="1"/>
          </p:cNvSpPr>
          <p:nvPr>
            <p:ph type="ftr" idx="11"/>
          </p:nvPr>
        </p:nvSpPr>
        <p:spPr>
          <a:xfrm>
            <a:off x="4165600" y="6243637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2" name="Google Shape;462;p5"/>
          <p:cNvSpPr txBox="1">
            <a:spLocks noGrp="1"/>
          </p:cNvSpPr>
          <p:nvPr>
            <p:ph type="sldNum" idx="12"/>
          </p:nvPr>
        </p:nvSpPr>
        <p:spPr>
          <a:xfrm>
            <a:off x="8737600" y="6243637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059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itle, Text, and Content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7" name="Google Shape;237;p3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384800" cy="45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8" name="Google Shape;238;p3"/>
          <p:cNvSpPr txBox="1">
            <a:spLocks noGrp="1"/>
          </p:cNvSpPr>
          <p:nvPr>
            <p:ph type="body" idx="2"/>
          </p:nvPr>
        </p:nvSpPr>
        <p:spPr>
          <a:xfrm>
            <a:off x="6197600" y="1600200"/>
            <a:ext cx="5384800" cy="45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9" name="Google Shape;239;p3"/>
          <p:cNvSpPr txBox="1">
            <a:spLocks noGrp="1"/>
          </p:cNvSpPr>
          <p:nvPr>
            <p:ph type="sldNum" idx="12"/>
          </p:nvPr>
        </p:nvSpPr>
        <p:spPr>
          <a:xfrm>
            <a:off x="8737600" y="6243637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0" name="Google Shape;240;p3"/>
          <p:cNvSpPr txBox="1">
            <a:spLocks noGrp="1"/>
          </p:cNvSpPr>
          <p:nvPr>
            <p:ph type="dt" idx="10"/>
          </p:nvPr>
        </p:nvSpPr>
        <p:spPr>
          <a:xfrm>
            <a:off x="609600" y="6243637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1" name="Google Shape;241;p3"/>
          <p:cNvSpPr txBox="1">
            <a:spLocks noGrp="1"/>
          </p:cNvSpPr>
          <p:nvPr>
            <p:ph type="ftr" idx="11"/>
          </p:nvPr>
        </p:nvSpPr>
        <p:spPr>
          <a:xfrm>
            <a:off x="4165600" y="6243637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2364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11/1/2018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11/1/2018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11/1/2018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11/1/2018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11/1/2018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11/1/2018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  <p:sldLayoutId id="2147483670" r:id="rId19"/>
    <p:sldLayoutId id="2147483671" r:id="rId20"/>
    <p:sldLayoutId id="2147483672" r:id="rId2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Light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4-2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83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Absorption </a:t>
            </a:r>
            <a:r>
              <a:rPr lang="en-US" dirty="0">
                <a:solidFill>
                  <a:srgbClr val="FFC000"/>
                </a:solidFill>
              </a:rPr>
              <a:t>– converts light energy into other forms of energy</a:t>
            </a:r>
          </a:p>
          <a:p>
            <a:endParaRPr lang="en-US" dirty="0"/>
          </a:p>
        </p:txBody>
      </p:sp>
      <p:pic>
        <p:nvPicPr>
          <p:cNvPr id="6146" name="Picture 2" descr="Image result for light absorp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906" y="2677319"/>
            <a:ext cx="4695825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94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Image result for light absorpti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699" y="459718"/>
            <a:ext cx="8735920" cy="616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01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32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lnSpc>
                <a:spcPct val="100000"/>
              </a:lnSpc>
              <a:buClr>
                <a:schemeClr val="lt2"/>
              </a:buClr>
              <a:buSzPts val="4400"/>
            </a:pPr>
            <a:r>
              <a:rPr lang="en-US"/>
              <a:t>Color</a:t>
            </a:r>
            <a:endParaRPr/>
          </a:p>
        </p:txBody>
      </p:sp>
      <p:sp>
        <p:nvSpPr>
          <p:cNvPr id="658" name="Google Shape;658;p32"/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4038600" cy="4533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165100">
              <a:lnSpc>
                <a:spcPct val="100000"/>
              </a:lnSpc>
              <a:spcBef>
                <a:spcPts val="0"/>
              </a:spcBef>
              <a:buSzPts val="2800"/>
              <a:buNone/>
            </a:pPr>
            <a:endParaRPr sz="2800" dirty="0">
              <a:solidFill>
                <a:srgbClr val="FF9900"/>
              </a:solidFill>
            </a:endParaRPr>
          </a:p>
          <a:p>
            <a:pPr marL="342900" indent="-165100">
              <a:lnSpc>
                <a:spcPct val="100000"/>
              </a:lnSpc>
              <a:spcBef>
                <a:spcPts val="560"/>
              </a:spcBef>
              <a:buSzPts val="2800"/>
              <a:buNone/>
            </a:pPr>
            <a:endParaRPr sz="2800" dirty="0">
              <a:solidFill>
                <a:srgbClr val="FF9900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SzPts val="2800"/>
            </a:pPr>
            <a:r>
              <a:rPr lang="en-US" sz="2800" dirty="0">
                <a:solidFill>
                  <a:srgbClr val="FF9900"/>
                </a:solidFill>
              </a:rPr>
              <a:t>Transparent </a:t>
            </a:r>
            <a:r>
              <a:rPr lang="en-US" sz="2800" dirty="0"/>
              <a:t>– </a:t>
            </a:r>
            <a:r>
              <a:rPr lang="en-US" sz="2800" dirty="0">
                <a:solidFill>
                  <a:srgbClr val="FFC000"/>
                </a:solidFill>
              </a:rPr>
              <a:t>Transmit </a:t>
            </a:r>
            <a:r>
              <a:rPr lang="en-US" sz="2800" dirty="0" smtClean="0">
                <a:solidFill>
                  <a:srgbClr val="FFC000"/>
                </a:solidFill>
              </a:rPr>
              <a:t>most </a:t>
            </a:r>
            <a:r>
              <a:rPr lang="en-US" sz="2800" dirty="0">
                <a:solidFill>
                  <a:srgbClr val="FFC000"/>
                </a:solidFill>
              </a:rPr>
              <a:t>light </a:t>
            </a:r>
            <a:r>
              <a:rPr lang="en-US" sz="2800" dirty="0"/>
              <a:t>(Glass Window)</a:t>
            </a:r>
            <a:endParaRPr dirty="0"/>
          </a:p>
        </p:txBody>
      </p:sp>
      <p:sp>
        <p:nvSpPr>
          <p:cNvPr id="659" name="Google Shape;659;p32"/>
          <p:cNvSpPr txBox="1">
            <a:spLocks noGrp="1"/>
          </p:cNvSpPr>
          <p:nvPr>
            <p:ph type="body" idx="1"/>
          </p:nvPr>
        </p:nvSpPr>
        <p:spPr>
          <a:xfrm>
            <a:off x="6172200" y="1600200"/>
            <a:ext cx="4038600" cy="4533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139700">
              <a:spcBef>
                <a:spcPts val="0"/>
              </a:spcBef>
              <a:buNone/>
            </a:pPr>
            <a:endParaRPr/>
          </a:p>
        </p:txBody>
      </p:sp>
      <p:pic>
        <p:nvPicPr>
          <p:cNvPr id="660" name="Google Shape;660;p32" descr="w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9800" y="1600200"/>
            <a:ext cx="4191000" cy="43801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717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33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lnSpc>
                <a:spcPct val="100000"/>
              </a:lnSpc>
              <a:buClr>
                <a:schemeClr val="lt2"/>
              </a:buClr>
              <a:buSzPts val="4400"/>
            </a:pPr>
            <a:r>
              <a:rPr lang="en-US"/>
              <a:t>Color</a:t>
            </a:r>
            <a:endParaRPr/>
          </a:p>
        </p:txBody>
      </p:sp>
      <p:sp>
        <p:nvSpPr>
          <p:cNvPr id="666" name="Google Shape;666;p33"/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4038600" cy="4533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165100">
              <a:lnSpc>
                <a:spcPct val="100000"/>
              </a:lnSpc>
              <a:spcBef>
                <a:spcPts val="0"/>
              </a:spcBef>
              <a:buSzPts val="2800"/>
              <a:buNone/>
            </a:pPr>
            <a:endParaRPr sz="2800" dirty="0">
              <a:solidFill>
                <a:srgbClr val="FF9900"/>
              </a:solidFill>
            </a:endParaRPr>
          </a:p>
          <a:p>
            <a:pPr marL="342900" indent="-165100">
              <a:lnSpc>
                <a:spcPct val="100000"/>
              </a:lnSpc>
              <a:spcBef>
                <a:spcPts val="560"/>
              </a:spcBef>
              <a:buSzPts val="2800"/>
              <a:buNone/>
            </a:pPr>
            <a:endParaRPr sz="2800" dirty="0">
              <a:solidFill>
                <a:srgbClr val="FF9900"/>
              </a:solidFill>
            </a:endParaRPr>
          </a:p>
          <a:p>
            <a:pPr marL="342900" indent="-165100">
              <a:lnSpc>
                <a:spcPct val="100000"/>
              </a:lnSpc>
              <a:spcBef>
                <a:spcPts val="560"/>
              </a:spcBef>
              <a:buSzPts val="2800"/>
              <a:buNone/>
            </a:pPr>
            <a:endParaRPr sz="2800" dirty="0">
              <a:solidFill>
                <a:srgbClr val="FF9900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SzPts val="2800"/>
            </a:pPr>
            <a:r>
              <a:rPr lang="en-US" sz="2800" dirty="0">
                <a:solidFill>
                  <a:srgbClr val="FF9900"/>
                </a:solidFill>
              </a:rPr>
              <a:t>Translucent</a:t>
            </a:r>
            <a:r>
              <a:rPr lang="en-US" sz="2800" dirty="0"/>
              <a:t> – </a:t>
            </a:r>
            <a:r>
              <a:rPr lang="en-US" sz="2800" dirty="0">
                <a:solidFill>
                  <a:srgbClr val="FFC000"/>
                </a:solidFill>
              </a:rPr>
              <a:t>Transmit some light</a:t>
            </a:r>
            <a:endParaRPr dirty="0">
              <a:solidFill>
                <a:srgbClr val="FFC000"/>
              </a:solidFill>
            </a:endParaRPr>
          </a:p>
        </p:txBody>
      </p:sp>
      <p:pic>
        <p:nvPicPr>
          <p:cNvPr id="667" name="Google Shape;667;p33" descr="transparent_soap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2633663"/>
            <a:ext cx="4038600" cy="24653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395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34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lnSpc>
                <a:spcPct val="100000"/>
              </a:lnSpc>
              <a:buClr>
                <a:schemeClr val="lt2"/>
              </a:buClr>
              <a:buSzPts val="4400"/>
            </a:pPr>
            <a:r>
              <a:rPr lang="en-US"/>
              <a:t>Color</a:t>
            </a:r>
            <a:endParaRPr/>
          </a:p>
        </p:txBody>
      </p:sp>
      <p:sp>
        <p:nvSpPr>
          <p:cNvPr id="673" name="Google Shape;673;p34"/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4038600" cy="4533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165100">
              <a:lnSpc>
                <a:spcPct val="100000"/>
              </a:lnSpc>
              <a:spcBef>
                <a:spcPts val="0"/>
              </a:spcBef>
              <a:buSzPts val="2800"/>
              <a:buNone/>
            </a:pPr>
            <a:endParaRPr sz="2800" dirty="0">
              <a:solidFill>
                <a:srgbClr val="FF9900"/>
              </a:solidFill>
            </a:endParaRPr>
          </a:p>
          <a:p>
            <a:pPr marL="342900" indent="-165100">
              <a:lnSpc>
                <a:spcPct val="100000"/>
              </a:lnSpc>
              <a:spcBef>
                <a:spcPts val="560"/>
              </a:spcBef>
              <a:buSzPts val="2800"/>
              <a:buNone/>
            </a:pPr>
            <a:endParaRPr sz="2800" dirty="0">
              <a:solidFill>
                <a:srgbClr val="FF9900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SzPts val="2800"/>
            </a:pPr>
            <a:r>
              <a:rPr lang="en-US" sz="2800" dirty="0">
                <a:solidFill>
                  <a:srgbClr val="FFC000"/>
                </a:solidFill>
              </a:rPr>
              <a:t>Opaque – Does not transmit light </a:t>
            </a:r>
            <a:r>
              <a:rPr lang="en-US" sz="2800" dirty="0"/>
              <a:t>(Wall)</a:t>
            </a:r>
            <a:endParaRPr dirty="0"/>
          </a:p>
        </p:txBody>
      </p:sp>
      <p:sp>
        <p:nvSpPr>
          <p:cNvPr id="674" name="Google Shape;674;p34"/>
          <p:cNvSpPr txBox="1">
            <a:spLocks noGrp="1"/>
          </p:cNvSpPr>
          <p:nvPr>
            <p:ph type="body" idx="1"/>
          </p:nvPr>
        </p:nvSpPr>
        <p:spPr>
          <a:xfrm>
            <a:off x="6172200" y="1600200"/>
            <a:ext cx="4038600" cy="4533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139700">
              <a:spcBef>
                <a:spcPts val="0"/>
              </a:spcBef>
              <a:buNone/>
            </a:pPr>
            <a:endParaRPr/>
          </a:p>
        </p:txBody>
      </p:sp>
      <p:pic>
        <p:nvPicPr>
          <p:cNvPr id="675" name="Google Shape;675;p34" descr="BrickWa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3600" y="1600200"/>
            <a:ext cx="3962400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48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23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lt2"/>
              </a:buClr>
              <a:buSzPts val="4400"/>
            </a:pPr>
            <a:r>
              <a:rPr lang="en-US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Reflection:</a:t>
            </a:r>
            <a:endParaRPr/>
          </a:p>
        </p:txBody>
      </p:sp>
      <p:sp>
        <p:nvSpPr>
          <p:cNvPr id="591" name="Google Shape;591;p23"/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4038600" cy="4533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hlink"/>
              </a:buClr>
              <a:buSzPts val="2400"/>
              <a:buFont typeface="Noto Sans Symbols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Angle of Reflection – Angle the light is being reflected</a:t>
            </a:r>
            <a:endParaRPr dirty="0">
              <a:solidFill>
                <a:schemeClr val="tx1"/>
              </a:solidFill>
            </a:endParaRPr>
          </a:p>
          <a:p>
            <a:pPr marL="342900" indent="-190500">
              <a:lnSpc>
                <a:spcPct val="100000"/>
              </a:lnSpc>
              <a:spcBef>
                <a:spcPts val="480"/>
              </a:spcBef>
              <a:buClr>
                <a:schemeClr val="hlink"/>
              </a:buClr>
              <a:buSzPts val="2400"/>
              <a:buNone/>
            </a:pPr>
            <a:endParaRPr sz="24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lnSpc>
                <a:spcPct val="100000"/>
              </a:lnSpc>
              <a:spcBef>
                <a:spcPts val="480"/>
              </a:spcBef>
              <a:buClr>
                <a:schemeClr val="hlink"/>
              </a:buClr>
              <a:buSzPts val="2400"/>
              <a:buFont typeface="Noto Sans Symbols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Angle of Incidence – Angle of the light striking the surface</a:t>
            </a:r>
            <a:endParaRPr dirty="0">
              <a:solidFill>
                <a:schemeClr val="tx1"/>
              </a:solidFill>
            </a:endParaRPr>
          </a:p>
          <a:p>
            <a:pPr marL="342900" indent="-190500">
              <a:lnSpc>
                <a:spcPct val="100000"/>
              </a:lnSpc>
              <a:spcBef>
                <a:spcPts val="480"/>
              </a:spcBef>
              <a:buClr>
                <a:schemeClr val="hlink"/>
              </a:buClr>
              <a:buSzPts val="2400"/>
              <a:buNone/>
            </a:pPr>
            <a:endParaRPr sz="2400" dirty="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lnSpc>
                <a:spcPct val="100000"/>
              </a:lnSpc>
              <a:spcBef>
                <a:spcPts val="480"/>
              </a:spcBef>
              <a:buClr>
                <a:schemeClr val="hlink"/>
              </a:buClr>
              <a:buSzPts val="2400"/>
              <a:buFont typeface="Noto Sans Symbols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Law of Reflection – Angle of Incidence = Angle of Reflection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592" name="Google Shape;592;p23"/>
          <p:cNvSpPr txBox="1">
            <a:spLocks noGrp="1"/>
          </p:cNvSpPr>
          <p:nvPr>
            <p:ph type="body" idx="1"/>
          </p:nvPr>
        </p:nvSpPr>
        <p:spPr>
          <a:xfrm>
            <a:off x="6172200" y="1600200"/>
            <a:ext cx="4038600" cy="4533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139700">
              <a:spcBef>
                <a:spcPts val="0"/>
              </a:spcBef>
              <a:buClr>
                <a:schemeClr val="hlink"/>
              </a:buClr>
              <a:buSzPts val="3200"/>
              <a:buNone/>
            </a:pP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3" name="Google Shape;593;p23" descr="14182_55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24600" y="1752601"/>
            <a:ext cx="3352800" cy="4071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726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22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endParaRPr sz="44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5" name="Google Shape;585;p22" descr="reflection-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06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Light traveling in one direction reflect and travel in many directions</a:t>
            </a:r>
          </a:p>
          <a:p>
            <a:endParaRPr lang="en-US" dirty="0"/>
          </a:p>
          <a:p>
            <a:r>
              <a:rPr lang="en-US" dirty="0" smtClean="0"/>
              <a:t>Dust</a:t>
            </a:r>
            <a:endParaRPr lang="en-US" dirty="0"/>
          </a:p>
        </p:txBody>
      </p:sp>
      <p:pic>
        <p:nvPicPr>
          <p:cNvPr id="9218" name="Picture 2" descr="Image result for scattering of ligh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8" y="1930831"/>
            <a:ext cx="5033962" cy="414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09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27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lnSpc>
                <a:spcPct val="100000"/>
              </a:lnSpc>
              <a:buClr>
                <a:srgbClr val="ECCA22"/>
              </a:buClr>
              <a:buSzPts val="4400"/>
            </a:pPr>
            <a:r>
              <a:rPr lang="en-US" b="1">
                <a:solidFill>
                  <a:srgbClr val="ECCA22"/>
                </a:solidFill>
              </a:rPr>
              <a:t>Refraction of Light</a:t>
            </a:r>
            <a:endParaRPr/>
          </a:p>
        </p:txBody>
      </p:sp>
      <p:sp>
        <p:nvSpPr>
          <p:cNvPr id="621" name="Google Shape;621;p27"/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3048000" cy="4533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SzPts val="2800"/>
              <a:buNone/>
            </a:pPr>
            <a:endParaRPr sz="2800" dirty="0">
              <a:solidFill>
                <a:srgbClr val="FF9900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SzPts val="2800"/>
            </a:pPr>
            <a:r>
              <a:rPr lang="en-US" sz="2800" dirty="0">
                <a:solidFill>
                  <a:srgbClr val="FFC000"/>
                </a:solidFill>
              </a:rPr>
              <a:t>Refraction - change in the speed of a wave when it passes from one material to another</a:t>
            </a:r>
            <a:endParaRPr dirty="0">
              <a:solidFill>
                <a:srgbClr val="FFC000"/>
              </a:solidFill>
            </a:endParaRPr>
          </a:p>
        </p:txBody>
      </p:sp>
      <p:pic>
        <p:nvPicPr>
          <p:cNvPr id="622" name="Google Shape;622;p27" descr="im12-refraction_spoon in water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665077" y="2942896"/>
            <a:ext cx="2280744" cy="304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2" name="Picture 2" descr="Image result for light refrac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847" y="1417637"/>
            <a:ext cx="30480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68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29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lt2"/>
              </a:buClr>
              <a:buSzPts val="4400"/>
            </a:pPr>
            <a:r>
              <a:rPr lang="en-US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Prism</a:t>
            </a:r>
            <a:endParaRPr/>
          </a:p>
        </p:txBody>
      </p:sp>
      <p:sp>
        <p:nvSpPr>
          <p:cNvPr id="635" name="Google Shape;635;p29"/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8229600" cy="4533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139700">
              <a:spcBef>
                <a:spcPts val="0"/>
              </a:spcBef>
              <a:buClr>
                <a:schemeClr val="hlink"/>
              </a:buClr>
              <a:buSzPts val="3200"/>
              <a:buNone/>
            </a:pP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6" name="Google Shape;636;p29" descr="spect-prism-sm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0400" y="1752600"/>
            <a:ext cx="5791200" cy="42338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374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8"/>
          <p:cNvSpPr txBox="1">
            <a:spLocks noGrp="1"/>
          </p:cNvSpPr>
          <p:nvPr>
            <p:ph type="title" idx="4294967295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ECCA22"/>
              </a:buClr>
              <a:buSzPts val="4400"/>
            </a:pPr>
            <a:r>
              <a:rPr lang="en-US" sz="4400" b="1">
                <a:solidFill>
                  <a:srgbClr val="ECCA22"/>
                </a:solidFill>
                <a:latin typeface="Arial"/>
                <a:ea typeface="Arial"/>
                <a:cs typeface="Arial"/>
                <a:sym typeface="Arial"/>
              </a:rPr>
              <a:t>Wave Speed</a:t>
            </a:r>
            <a:endParaRPr/>
          </a:p>
        </p:txBody>
      </p:sp>
      <p:sp>
        <p:nvSpPr>
          <p:cNvPr id="480" name="Google Shape;480;p8"/>
          <p:cNvSpPr txBox="1">
            <a:spLocks noGrp="1"/>
          </p:cNvSpPr>
          <p:nvPr>
            <p:ph type="body" idx="4294967295"/>
          </p:nvPr>
        </p:nvSpPr>
        <p:spPr>
          <a:xfrm>
            <a:off x="1429407" y="1313793"/>
            <a:ext cx="4590393" cy="482030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670,616,629 </a:t>
            </a:r>
            <a:r>
              <a:rPr lang="en-US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mph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 the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vacuum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of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space</a:t>
            </a:r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165100">
              <a:lnSpc>
                <a:spcPct val="100000"/>
              </a:lnSpc>
              <a:spcBef>
                <a:spcPts val="560"/>
              </a:spcBef>
              <a:buClr>
                <a:schemeClr val="dk1"/>
              </a:buClr>
              <a:buSzPts val="2800"/>
              <a:buNone/>
            </a:pPr>
            <a:endParaRPr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Nothing travels faster than the speed of </a:t>
            </a:r>
            <a:r>
              <a:rPr lang="en-US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light!</a:t>
            </a: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•"/>
            </a:pPr>
            <a:endParaRPr lang="en-US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1600" dirty="0"/>
              <a:t>Y</a:t>
            </a:r>
            <a:r>
              <a:rPr lang="en-US" sz="1600" dirty="0" smtClean="0"/>
              <a:t>ou </a:t>
            </a:r>
            <a:r>
              <a:rPr lang="en-US" sz="1600" dirty="0"/>
              <a:t>would be able to circumnavigate the globe approximately </a:t>
            </a:r>
            <a:r>
              <a:rPr lang="en-US" sz="1600" dirty="0">
                <a:solidFill>
                  <a:srgbClr val="FFC000"/>
                </a:solidFill>
              </a:rPr>
              <a:t>seven and a half times in one second</a:t>
            </a:r>
            <a:r>
              <a:rPr lang="en-US" sz="1600" dirty="0"/>
              <a:t>. Meanwhile, a person flying at an average speed of about </a:t>
            </a:r>
            <a:r>
              <a:rPr lang="en-US" sz="1600" dirty="0" smtClean="0">
                <a:solidFill>
                  <a:srgbClr val="FFC000"/>
                </a:solidFill>
              </a:rPr>
              <a:t>500 mph, </a:t>
            </a:r>
            <a:r>
              <a:rPr lang="en-US" sz="1600" dirty="0">
                <a:solidFill>
                  <a:srgbClr val="FFC000"/>
                </a:solidFill>
              </a:rPr>
              <a:t>would take over 50 hours to circle the planet just once</a:t>
            </a:r>
            <a:r>
              <a:rPr lang="en-US" sz="1600" dirty="0"/>
              <a:t>.</a:t>
            </a:r>
            <a:endParaRPr sz="1600" dirty="0">
              <a:solidFill>
                <a:schemeClr val="tx1"/>
              </a:solidFill>
            </a:endParaRPr>
          </a:p>
        </p:txBody>
      </p:sp>
      <p:pic>
        <p:nvPicPr>
          <p:cNvPr id="481" name="Google Shape;481;p8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571593" y="1984485"/>
            <a:ext cx="4038600" cy="4038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434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10"/>
          <p:cNvSpPr txBox="1">
            <a:spLocks noGrp="1"/>
          </p:cNvSpPr>
          <p:nvPr>
            <p:ph type="title" idx="4294967295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ECCA22"/>
              </a:buClr>
              <a:buSzPts val="4400"/>
            </a:pPr>
            <a:r>
              <a:rPr lang="en-US" sz="4400" b="1">
                <a:solidFill>
                  <a:srgbClr val="ECCA22"/>
                </a:solidFill>
                <a:latin typeface="Arial"/>
                <a:ea typeface="Arial"/>
                <a:cs typeface="Arial"/>
                <a:sym typeface="Arial"/>
              </a:rPr>
              <a:t>A Range of Frequencies</a:t>
            </a:r>
            <a:endParaRPr/>
          </a:p>
        </p:txBody>
      </p:sp>
      <p:sp>
        <p:nvSpPr>
          <p:cNvPr id="495" name="Google Shape;495;p10"/>
          <p:cNvSpPr txBox="1">
            <a:spLocks noGrp="1"/>
          </p:cNvSpPr>
          <p:nvPr>
            <p:ph type="body" idx="4294967295"/>
          </p:nvPr>
        </p:nvSpPr>
        <p:spPr>
          <a:xfrm>
            <a:off x="1981200" y="1600200"/>
            <a:ext cx="8229600" cy="21907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Range of electromagnetic wave frequencies - electromagnetic spectrum</a:t>
            </a:r>
            <a:endParaRPr dirty="0">
              <a:solidFill>
                <a:srgbClr val="FFC000"/>
              </a:solidFill>
            </a:endParaRPr>
          </a:p>
        </p:txBody>
      </p:sp>
      <p:pic>
        <p:nvPicPr>
          <p:cNvPr id="496" name="Google Shape;496;p10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905000" y="2743200"/>
            <a:ext cx="8458200" cy="3733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328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30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endParaRPr/>
          </a:p>
        </p:txBody>
      </p:sp>
      <p:pic>
        <p:nvPicPr>
          <p:cNvPr id="639" name="Google Shape;639;p3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505200" y="609600"/>
            <a:ext cx="5181600" cy="563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514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Something that emits light</a:t>
            </a:r>
          </a:p>
          <a:p>
            <a:endParaRPr lang="en-US" dirty="0"/>
          </a:p>
          <a:p>
            <a:r>
              <a:rPr lang="en-US" dirty="0" smtClean="0"/>
              <a:t>Sun </a:t>
            </a:r>
          </a:p>
          <a:p>
            <a:r>
              <a:rPr lang="en-US" dirty="0" smtClean="0"/>
              <a:t>Candles</a:t>
            </a:r>
          </a:p>
          <a:p>
            <a:r>
              <a:rPr lang="en-US" dirty="0" smtClean="0"/>
              <a:t>Light bulb</a:t>
            </a:r>
            <a:endParaRPr lang="en-US" dirty="0"/>
          </a:p>
        </p:txBody>
      </p:sp>
      <p:pic>
        <p:nvPicPr>
          <p:cNvPr id="1026" name="Picture 2" descr="Image result for light sourc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419" y="1943894"/>
            <a:ext cx="4114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5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>
              <a:solidFill>
                <a:srgbClr val="FFC000"/>
              </a:solidFill>
            </a:endParaRPr>
          </a:p>
          <a:p>
            <a:endParaRPr lang="en-US" dirty="0">
              <a:solidFill>
                <a:srgbClr val="FFC000"/>
              </a:solidFill>
            </a:endParaRPr>
          </a:p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Narrow beam of light that travels in a straight line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2050" name="Picture 2" descr="Image result for light ray example pris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018" y="2728771"/>
            <a:ext cx="5735654" cy="225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65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of Light and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Reflection – bounce off</a:t>
            </a:r>
          </a:p>
          <a:p>
            <a:endParaRPr lang="en-US" dirty="0" smtClean="0">
              <a:solidFill>
                <a:srgbClr val="FFC000"/>
              </a:solidFill>
            </a:endParaRPr>
          </a:p>
          <a:p>
            <a:endParaRPr lang="en-US" dirty="0"/>
          </a:p>
        </p:txBody>
      </p:sp>
      <p:pic>
        <p:nvPicPr>
          <p:cNvPr id="3074" name="Picture 2" descr="Image result for light reflec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8" y="2323307"/>
            <a:ext cx="5033962" cy="335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64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Seeing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Light travels directly from the source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Light is reflected</a:t>
            </a:r>
            <a:endParaRPr lang="en-US" dirty="0">
              <a:solidFill>
                <a:srgbClr val="FFC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 descr="Image result for seeing object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631" y="2601119"/>
            <a:ext cx="4524375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51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Transmission – light travels through an objects</a:t>
            </a:r>
            <a:endParaRPr lang="en-US" dirty="0">
              <a:solidFill>
                <a:srgbClr val="FFC000"/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2" name="Picture 2" descr="Image result for light transmiss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851" y="2395809"/>
            <a:ext cx="5995085" cy="324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85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11626</TotalTime>
  <Words>174</Words>
  <Application>Microsoft Office PowerPoint</Application>
  <PresentationFormat>Widescreen</PresentationFormat>
  <Paragraphs>68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Corbel</vt:lpstr>
      <vt:lpstr>Noto Sans Symbols</vt:lpstr>
      <vt:lpstr>Depth</vt:lpstr>
      <vt:lpstr>Light</vt:lpstr>
      <vt:lpstr>Wave Speed</vt:lpstr>
      <vt:lpstr>A Range of Frequencies</vt:lpstr>
      <vt:lpstr>PowerPoint Presentation</vt:lpstr>
      <vt:lpstr>Light Source</vt:lpstr>
      <vt:lpstr>Light Ray</vt:lpstr>
      <vt:lpstr>Interaction of Light and Matter</vt:lpstr>
      <vt:lpstr>Seeing Objects</vt:lpstr>
      <vt:lpstr>PowerPoint Presentation</vt:lpstr>
      <vt:lpstr>PowerPoint Presentation</vt:lpstr>
      <vt:lpstr>PowerPoint Presentation</vt:lpstr>
      <vt:lpstr>Color</vt:lpstr>
      <vt:lpstr>Color</vt:lpstr>
      <vt:lpstr>Color</vt:lpstr>
      <vt:lpstr>Reflection:</vt:lpstr>
      <vt:lpstr>PowerPoint Presentation</vt:lpstr>
      <vt:lpstr>Scattering</vt:lpstr>
      <vt:lpstr>Refraction of Light</vt:lpstr>
      <vt:lpstr>Prism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 Meyers</dc:creator>
  <cp:lastModifiedBy>Nick Meyers</cp:lastModifiedBy>
  <cp:revision>11</cp:revision>
  <dcterms:created xsi:type="dcterms:W3CDTF">2018-07-24T02:38:23Z</dcterms:created>
  <dcterms:modified xsi:type="dcterms:W3CDTF">2018-11-01T15:52:24Z</dcterms:modified>
</cp:coreProperties>
</file>