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8" r:id="rId4"/>
    <p:sldId id="261" r:id="rId5"/>
    <p:sldId id="262" r:id="rId6"/>
    <p:sldId id="263" r:id="rId7"/>
    <p:sldId id="257" r:id="rId8"/>
    <p:sldId id="265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BF9F8-1935-404E-AA03-F12994BAEC2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70F8E-C5A5-4B2D-99B9-B4D16DC1A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BDC21F-BDB5-44D7-A433-83F0962314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A45ED-45DF-48DE-AFEF-6D5F3F4F37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4EE02-9AEA-4F17-8E63-814202D68D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BB3775-FEA0-41F3-81EC-69127C4401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0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ED96-467D-4A2B-A844-37FE18CC2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 Parts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Asking Questions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Faulty design?</a:t>
            </a:r>
          </a:p>
          <a:p>
            <a:r>
              <a:rPr lang="en-US" dirty="0" smtClean="0"/>
              <a:t>Lacking maintenance?</a:t>
            </a:r>
          </a:p>
          <a:p>
            <a:r>
              <a:rPr lang="en-US" dirty="0" smtClean="0"/>
              <a:t>Too much weight?</a:t>
            </a:r>
          </a:p>
          <a:p>
            <a:r>
              <a:rPr lang="en-US" dirty="0" smtClean="0"/>
              <a:t>Combination of factors?</a:t>
            </a:r>
            <a:endParaRPr lang="en-US" dirty="0"/>
          </a:p>
        </p:txBody>
      </p:sp>
      <p:pic>
        <p:nvPicPr>
          <p:cNvPr id="8194" name="Picture 2" descr="Image result for minneapolis bridge collapse cau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334553"/>
            <a:ext cx="5033962" cy="333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Gather Data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Looked at:</a:t>
            </a:r>
          </a:p>
          <a:p>
            <a:endParaRPr lang="en-US" dirty="0"/>
          </a:p>
          <a:p>
            <a:r>
              <a:rPr lang="en-US" dirty="0" smtClean="0"/>
              <a:t>Modifications</a:t>
            </a:r>
          </a:p>
          <a:p>
            <a:r>
              <a:rPr lang="en-US" dirty="0" smtClean="0"/>
              <a:t>Weather</a:t>
            </a:r>
          </a:p>
          <a:p>
            <a:endParaRPr lang="en-US" dirty="0"/>
          </a:p>
          <a:p>
            <a:r>
              <a:rPr lang="en-US" dirty="0" smtClean="0"/>
              <a:t>Found an extra layers of concrete were added</a:t>
            </a:r>
            <a:endParaRPr lang="en-US" dirty="0"/>
          </a:p>
        </p:txBody>
      </p:sp>
      <p:pic>
        <p:nvPicPr>
          <p:cNvPr id="9218" name="Picture 2" descr="Image result for minneapolis bridge fail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09" y="2198191"/>
            <a:ext cx="6342951" cy="313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7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Qualitative – uses words to describe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Quantitative – uses numbers to describe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42" name="Picture 2" descr="Image result for quantitative vs qualitative d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83" y="2233837"/>
            <a:ext cx="5033962" cy="208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8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Hypothesis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Renovations were undergoing</a:t>
            </a:r>
          </a:p>
          <a:p>
            <a:r>
              <a:rPr lang="en-US" dirty="0" smtClean="0"/>
              <a:t>Added weight from materials and equipment</a:t>
            </a:r>
          </a:p>
          <a:p>
            <a:r>
              <a:rPr lang="en-US" dirty="0" smtClean="0"/>
              <a:t>Normal traffic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Too much weight!</a:t>
            </a:r>
            <a:endParaRPr lang="en-US" dirty="0"/>
          </a:p>
        </p:txBody>
      </p:sp>
      <p:pic>
        <p:nvPicPr>
          <p:cNvPr id="11266" name="Picture 2" descr="Image result for minneapolis bridge fail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323307"/>
            <a:ext cx="5033962" cy="33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4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Weights entered into computer models </a:t>
            </a:r>
          </a:p>
          <a:p>
            <a:endParaRPr lang="en-US" dirty="0"/>
          </a:p>
          <a:p>
            <a:r>
              <a:rPr lang="en-US" dirty="0" smtClean="0"/>
              <a:t>Stated that the bridge was not overweight</a:t>
            </a:r>
            <a:endParaRPr lang="en-US" dirty="0"/>
          </a:p>
        </p:txBody>
      </p:sp>
      <p:pic>
        <p:nvPicPr>
          <p:cNvPr id="12290" name="Picture 2" descr="Image result for computer ne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941239"/>
            <a:ext cx="5637972" cy="38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4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Images showed gusset plates were bowed</a:t>
            </a:r>
          </a:p>
          <a:p>
            <a:endParaRPr lang="en-US" dirty="0"/>
          </a:p>
          <a:p>
            <a:r>
              <a:rPr lang="en-US" dirty="0" smtClean="0"/>
              <a:t>Failure in plates caused the collapse</a:t>
            </a:r>
            <a:endParaRPr lang="en-US" dirty="0"/>
          </a:p>
        </p:txBody>
      </p:sp>
      <p:pic>
        <p:nvPicPr>
          <p:cNvPr id="13314" name="Picture 2" descr="Image result for gusset plates brid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53" y="1825625"/>
            <a:ext cx="44259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2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Testing Hypothesis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Entered new numbers to calculate for the weakened structure</a:t>
            </a:r>
            <a:endParaRPr lang="en-US" dirty="0"/>
          </a:p>
        </p:txBody>
      </p:sp>
      <p:pic>
        <p:nvPicPr>
          <p:cNvPr id="14338" name="Picture 2" descr="Image result for computer ne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65" y="2204025"/>
            <a:ext cx="4819949" cy="359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82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Analyzing Results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plates were ½ as thick as they should have been.</a:t>
            </a:r>
            <a:endParaRPr lang="en-US" dirty="0"/>
          </a:p>
        </p:txBody>
      </p:sp>
      <p:pic>
        <p:nvPicPr>
          <p:cNvPr id="15362" name="Picture 2" descr="Image result for gusset plate brid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113558"/>
            <a:ext cx="5033962" cy="3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85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Drawing Conclusions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original design was bad.</a:t>
            </a:r>
          </a:p>
          <a:p>
            <a:endParaRPr lang="en-US" dirty="0"/>
          </a:p>
          <a:p>
            <a:r>
              <a:rPr lang="en-US" dirty="0" smtClean="0"/>
              <a:t>The plates </a:t>
            </a:r>
            <a:r>
              <a:rPr lang="en-US" smtClean="0"/>
              <a:t>used should have been larger.</a:t>
            </a:r>
            <a:endParaRPr lang="en-US"/>
          </a:p>
        </p:txBody>
      </p:sp>
      <p:pic>
        <p:nvPicPr>
          <p:cNvPr id="16386" name="Picture 2" descr="Image result for gusset plate brid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19" y="2029619"/>
            <a:ext cx="4953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5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Minneapolis Bridge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August 1, 2007</a:t>
            </a:r>
          </a:p>
          <a:p>
            <a:endParaRPr lang="en-US" dirty="0"/>
          </a:p>
          <a:p>
            <a:r>
              <a:rPr lang="en-US" dirty="0" smtClean="0"/>
              <a:t>More than 100 </a:t>
            </a:r>
            <a:r>
              <a:rPr lang="en-US" dirty="0" smtClean="0"/>
              <a:t>cars</a:t>
            </a:r>
          </a:p>
          <a:p>
            <a:endParaRPr lang="en-US" dirty="0"/>
          </a:p>
          <a:p>
            <a:r>
              <a:rPr lang="en-US" dirty="0" smtClean="0"/>
              <a:t>Killed 13 people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did the bridge fail?</a:t>
            </a:r>
            <a:endParaRPr lang="en-US" dirty="0"/>
          </a:p>
        </p:txBody>
      </p:sp>
      <p:pic>
        <p:nvPicPr>
          <p:cNvPr id="1026" name="Picture 2" descr="Image result for minneapolis bridge fail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58" y="2038954"/>
            <a:ext cx="6577235" cy="36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Variable and Control</a:t>
            </a:r>
          </a:p>
        </p:txBody>
      </p:sp>
      <p:sp>
        <p:nvSpPr>
          <p:cNvPr id="4505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Variable - Factors in an experiment that change</a:t>
            </a:r>
            <a:r>
              <a:rPr lang="en-US" smtClean="0">
                <a:solidFill>
                  <a:srgbClr val="92D050"/>
                </a:solidFill>
              </a:rPr>
              <a:t>.</a:t>
            </a:r>
          </a:p>
          <a:p>
            <a:r>
              <a:rPr lang="en-US" smtClean="0"/>
              <a:t>Bridge strength variable – type of material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>
                <a:solidFill>
                  <a:srgbClr val="FFC000"/>
                </a:solidFill>
              </a:rPr>
              <a:t>Control – Factors in an experiment that stay the same</a:t>
            </a:r>
            <a:r>
              <a:rPr lang="en-US" smtClean="0">
                <a:solidFill>
                  <a:srgbClr val="92D050"/>
                </a:solidFill>
              </a:rPr>
              <a:t>.</a:t>
            </a:r>
          </a:p>
          <a:p>
            <a:r>
              <a:rPr lang="en-US" smtClean="0"/>
              <a:t>Bridge strength variable – size, shape </a:t>
            </a:r>
          </a:p>
        </p:txBody>
      </p:sp>
    </p:spTree>
    <p:extLst>
      <p:ext uri="{BB962C8B-B14F-4D97-AF65-F5344CB8AC3E}">
        <p14:creationId xmlns:p14="http://schemas.microsoft.com/office/powerpoint/2010/main" val="2250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Independent Variable</a:t>
            </a:r>
          </a:p>
        </p:txBody>
      </p:sp>
      <p:sp>
        <p:nvSpPr>
          <p:cNvPr id="17410" name="Text Placeholder 2"/>
          <p:cNvSpPr>
            <a:spLocks noGrp="1"/>
          </p:cNvSpPr>
          <p:nvPr>
            <p:ph type="body" sz="half" idx="1"/>
          </p:nvPr>
        </p:nvSpPr>
        <p:spPr>
          <a:xfrm>
            <a:off x="1979614" y="1598614"/>
            <a:ext cx="3278187" cy="4497387"/>
          </a:xfrm>
        </p:spPr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>
                <a:solidFill>
                  <a:srgbClr val="FFC000"/>
                </a:solidFill>
              </a:rPr>
              <a:t>Independent Variable – the part that changes in order to do your experiment</a:t>
            </a:r>
          </a:p>
        </p:txBody>
      </p:sp>
      <p:pic>
        <p:nvPicPr>
          <p:cNvPr id="2050" name="Picture 2" descr="Image result for building materi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821" y="2658572"/>
            <a:ext cx="5384800" cy="25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Dependant Variable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1600201"/>
            <a:ext cx="3810000" cy="4525963"/>
          </a:xfrm>
        </p:spPr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>
                <a:solidFill>
                  <a:srgbClr val="FFC000"/>
                </a:solidFill>
              </a:rPr>
              <a:t>Dependent variable - what changes when the independent variable changes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Dependent variable </a:t>
            </a:r>
            <a:r>
              <a:rPr lang="en-US" sz="2400" i="1"/>
              <a:t>depends </a:t>
            </a:r>
            <a:r>
              <a:rPr lang="en-US" sz="2400"/>
              <a:t>on the outcome of the independent variable.</a:t>
            </a:r>
          </a:p>
        </p:txBody>
      </p:sp>
      <p:pic>
        <p:nvPicPr>
          <p:cNvPr id="3074" name="Picture 2" descr="Image result for minneapolis bridge fail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72" y="2183049"/>
            <a:ext cx="4875046" cy="365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5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Group</a:t>
            </a:r>
          </a:p>
        </p:txBody>
      </p:sp>
      <p:sp>
        <p:nvSpPr>
          <p:cNvPr id="21506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FFC000"/>
              </a:solidFill>
            </a:endParaRPr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Control Group </a:t>
            </a:r>
          </a:p>
          <a:p>
            <a:pPr lvl="1" eaLnBrk="1" hangingPunct="1"/>
            <a:r>
              <a:rPr lang="en-US" smtClean="0">
                <a:solidFill>
                  <a:srgbClr val="FFC000"/>
                </a:solidFill>
              </a:rPr>
              <a:t>Group that is untreated</a:t>
            </a:r>
          </a:p>
          <a:p>
            <a:pPr lvl="1" eaLnBrk="1" hangingPunct="1"/>
            <a:r>
              <a:rPr lang="en-US" smtClean="0"/>
              <a:t>Compared to group that was treated</a:t>
            </a:r>
          </a:p>
        </p:txBody>
      </p:sp>
      <p:pic>
        <p:nvPicPr>
          <p:cNvPr id="4098" name="Picture 2" descr="Image result for minneapolis bridge fail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48" y="2604594"/>
            <a:ext cx="6207269" cy="25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Beam Bridges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Simple Beam Brid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33" y="1708006"/>
            <a:ext cx="7056273" cy="45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Truss Bridges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Truss Brid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64" y="1825624"/>
            <a:ext cx="9164271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Scientific Method!  Observations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Recovering structure from river</a:t>
            </a:r>
          </a:p>
          <a:p>
            <a:endParaRPr lang="en-US" dirty="0"/>
          </a:p>
          <a:p>
            <a:r>
              <a:rPr lang="en-US" dirty="0" smtClean="0"/>
              <a:t>Looking at breaks in structure</a:t>
            </a:r>
          </a:p>
          <a:p>
            <a:endParaRPr lang="en-US" dirty="0"/>
          </a:p>
          <a:p>
            <a:r>
              <a:rPr lang="en-US" dirty="0" smtClean="0"/>
              <a:t>Surveillance video of the collapse</a:t>
            </a:r>
          </a:p>
          <a:p>
            <a:pPr lvl="1"/>
            <a:r>
              <a:rPr lang="en-US" dirty="0" smtClean="0"/>
              <a:t>Video Clip</a:t>
            </a:r>
            <a:endParaRPr lang="en-US" dirty="0"/>
          </a:p>
        </p:txBody>
      </p:sp>
      <p:pic>
        <p:nvPicPr>
          <p:cNvPr id="7170" name="Picture 2" descr="Image result for minneapolis bridge before and af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59" y="2538254"/>
            <a:ext cx="438912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1543</TotalTime>
  <Words>272</Words>
  <Application>Microsoft Office PowerPoint</Application>
  <PresentationFormat>Widescreen</PresentationFormat>
  <Paragraphs>84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Depth</vt:lpstr>
      <vt:lpstr>Experiment Parts</vt:lpstr>
      <vt:lpstr>Minneapolis Bridge Failure</vt:lpstr>
      <vt:lpstr>Variable and Control</vt:lpstr>
      <vt:lpstr>Independent Variable</vt:lpstr>
      <vt:lpstr>Dependant Variable</vt:lpstr>
      <vt:lpstr>Control Group</vt:lpstr>
      <vt:lpstr>Simple Beam Bridges</vt:lpstr>
      <vt:lpstr>Truss Bridges</vt:lpstr>
      <vt:lpstr>Scientific Method!  Observations</vt:lpstr>
      <vt:lpstr>Asking Questions</vt:lpstr>
      <vt:lpstr>Gather Data</vt:lpstr>
      <vt:lpstr>Gathering Data</vt:lpstr>
      <vt:lpstr>Hypothesis</vt:lpstr>
      <vt:lpstr>Computer Models</vt:lpstr>
      <vt:lpstr>Revising Hypothesis</vt:lpstr>
      <vt:lpstr>Testing Hypothesis</vt:lpstr>
      <vt:lpstr>Analyzing Results</vt:lpstr>
      <vt:lpstr>Drawing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Parts</dc:title>
  <dc:creator>Beth Meyers</dc:creator>
  <cp:lastModifiedBy>Nick Meyers</cp:lastModifiedBy>
  <cp:revision>9</cp:revision>
  <dcterms:created xsi:type="dcterms:W3CDTF">2018-06-27T17:47:33Z</dcterms:created>
  <dcterms:modified xsi:type="dcterms:W3CDTF">2018-09-19T15:25:14Z</dcterms:modified>
</cp:coreProperties>
</file>