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24"/>
  </p:notesMasterIdLst>
  <p:handoutMasterIdLst>
    <p:handoutMasterId r:id="rId25"/>
  </p:handoutMasterIdLst>
  <p:sldIdLst>
    <p:sldId id="256" r:id="rId2"/>
    <p:sldId id="257" r:id="rId3"/>
    <p:sldId id="258" r:id="rId4"/>
    <p:sldId id="259" r:id="rId5"/>
    <p:sldId id="271" r:id="rId6"/>
    <p:sldId id="260" r:id="rId7"/>
    <p:sldId id="278" r:id="rId8"/>
    <p:sldId id="279" r:id="rId9"/>
    <p:sldId id="280" r:id="rId10"/>
    <p:sldId id="261" r:id="rId11"/>
    <p:sldId id="262" r:id="rId12"/>
    <p:sldId id="263" r:id="rId13"/>
    <p:sldId id="264" r:id="rId14"/>
    <p:sldId id="265" r:id="rId15"/>
    <p:sldId id="266" r:id="rId16"/>
    <p:sldId id="267" r:id="rId17"/>
    <p:sldId id="268" r:id="rId18"/>
    <p:sldId id="269" r:id="rId19"/>
    <p:sldId id="273" r:id="rId20"/>
    <p:sldId id="274" r:id="rId21"/>
    <p:sldId id="275" r:id="rId22"/>
    <p:sldId id="276" r:id="rId23"/>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12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96E09C74-72D5-4989-9E84-41CDC1D5B316}" type="datetimeFigureOut">
              <a:rPr lang="en-US" smtClean="0"/>
              <a:t>9/10/2018</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D6FC1C85-460D-454E-81AE-3844A33AA1F8}" type="slidenum">
              <a:rPr lang="en-US" smtClean="0"/>
              <a:t>‹#›</a:t>
            </a:fld>
            <a:endParaRPr lang="en-US"/>
          </a:p>
        </p:txBody>
      </p:sp>
    </p:spTree>
    <p:extLst>
      <p:ext uri="{BB962C8B-B14F-4D97-AF65-F5344CB8AC3E}">
        <p14:creationId xmlns:p14="http://schemas.microsoft.com/office/powerpoint/2010/main" val="1741453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EF3147B7-F962-465D-85F0-37D4DB11A7E7}" type="datetimeFigureOut">
              <a:rPr lang="en-US" smtClean="0"/>
              <a:t>9/10/2018</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A17348BB-586A-4184-970B-273E8EC309B2}" type="slidenum">
              <a:rPr lang="en-US" smtClean="0"/>
              <a:t>‹#›</a:t>
            </a:fld>
            <a:endParaRPr lang="en-US"/>
          </a:p>
        </p:txBody>
      </p:sp>
    </p:spTree>
    <p:extLst>
      <p:ext uri="{BB962C8B-B14F-4D97-AF65-F5344CB8AC3E}">
        <p14:creationId xmlns:p14="http://schemas.microsoft.com/office/powerpoint/2010/main" val="3276238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287F6C-CEFB-4024-80D4-A8E49FFB7316}"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11005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FEAF21-5993-4660-A2FB-832CACE26E8B}"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88731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FBBE91-BC4B-4123-92F4-D0789D536242}"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2268569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5D5258-13A8-40B7-882E-C48FAA221BBE}" type="slidenum">
              <a:rPr lang="en-US"/>
              <a:pPr fontAlgn="base">
                <a:spcBef>
                  <a:spcPct val="0"/>
                </a:spcBef>
                <a:spcAft>
                  <a:spcPct val="0"/>
                </a:spcAft>
              </a:pPr>
              <a:t>19</a:t>
            </a:fld>
            <a:endParaRPr lang="en-US"/>
          </a:p>
        </p:txBody>
      </p:sp>
    </p:spTree>
    <p:extLst>
      <p:ext uri="{BB962C8B-B14F-4D97-AF65-F5344CB8AC3E}">
        <p14:creationId xmlns:p14="http://schemas.microsoft.com/office/powerpoint/2010/main" val="2073687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9/10/2018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92916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89471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71233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02185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79263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509A250-FF31-4206-8172-F9D3106AACB1}" type="datetimeFigureOut">
              <a:rPr lang="en-US" smtClean="0"/>
              <a:t>9/10/2018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78834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509A250-FF31-4206-8172-F9D3106AACB1}" type="datetimeFigureOut">
              <a:rPr lang="en-US" smtClean="0"/>
              <a:t>9/10/2018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64961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02684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32380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AA872BDC-C888-4FFF-A2D9-F0EE9A3A53C6}"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726400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AAF4C0BE-9101-425B-A71E-86F4A48A9EEF}"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6737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50517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smtClean="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7755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3488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9/10/2018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21570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9/10/2018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9658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9/10/2018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1953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9432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0159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AAD347D-5ACD-4C99-B74B-A9C85AD731AF}" type="datetimeFigureOut">
              <a:rPr lang="en-US" smtClean="0"/>
              <a:t>9/10/2018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585886789"/>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file:///\\Raiders\Staff\Nick%20Meyers\Earth%20Science%20-%208th%20grade\Chapter%201%20-%20Intro%20to%20Earth%20Science\Introducing_Da_Vinci_s_Machine_Gun.wmv" TargetMode="External"/><Relationship Id="rId1" Type="http://schemas.microsoft.com/office/2007/relationships/media" Target="file:///\\Raiders\Staff\Nick%20Meyers\Earth%20Science%20-%208th%20grade\Chapter%201%20-%20Intro%20to%20Earth%20Science\Introducing_Da_Vinci_s_Machine_Gun.wmv" TargetMode="External"/><Relationship Id="rId5" Type="http://schemas.openxmlformats.org/officeDocument/2006/relationships/image" Target="../media/image12.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1-1</a:t>
            </a:r>
            <a:endParaRPr lang="en-US" dirty="0"/>
          </a:p>
        </p:txBody>
      </p:sp>
      <p:sp>
        <p:nvSpPr>
          <p:cNvPr id="3" name="Subtitle 2"/>
          <p:cNvSpPr>
            <a:spLocks noGrp="1"/>
          </p:cNvSpPr>
          <p:nvPr>
            <p:ph type="subTitle" idx="1"/>
          </p:nvPr>
        </p:nvSpPr>
        <p:spPr/>
        <p:txBody>
          <a:bodyPr/>
          <a:lstStyle/>
          <a:p>
            <a:r>
              <a:rPr lang="en-US" dirty="0" smtClean="0"/>
              <a:t>Scientific Inquiry</a:t>
            </a:r>
            <a:endParaRPr lang="en-US" dirty="0"/>
          </a:p>
        </p:txBody>
      </p:sp>
    </p:spTree>
    <p:extLst>
      <p:ext uri="{BB962C8B-B14F-4D97-AF65-F5344CB8AC3E}">
        <p14:creationId xmlns:p14="http://schemas.microsoft.com/office/powerpoint/2010/main" val="2559441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Inquiry</a:t>
            </a:r>
            <a:endParaRPr lang="en-US" dirty="0"/>
          </a:p>
        </p:txBody>
      </p:sp>
      <p:sp>
        <p:nvSpPr>
          <p:cNvPr id="3" name="Content Placeholder 2"/>
          <p:cNvSpPr>
            <a:spLocks noGrp="1"/>
          </p:cNvSpPr>
          <p:nvPr>
            <p:ph sz="half" idx="1"/>
          </p:nvPr>
        </p:nvSpPr>
        <p:spPr/>
        <p:txBody>
          <a:bodyPr/>
          <a:lstStyle/>
          <a:p>
            <a:r>
              <a:rPr lang="en-US" dirty="0" smtClean="0">
                <a:solidFill>
                  <a:srgbClr val="FFC000"/>
                </a:solidFill>
              </a:rPr>
              <a:t>Process used to help answer questions</a:t>
            </a:r>
            <a:endParaRPr lang="en-US" dirty="0">
              <a:solidFill>
                <a:srgbClr val="FFC000"/>
              </a:solidFill>
            </a:endParaRPr>
          </a:p>
        </p:txBody>
      </p:sp>
      <p:pic>
        <p:nvPicPr>
          <p:cNvPr id="5" name="Picture 9" descr="scientific method"/>
          <p:cNvPicPr>
            <a:picLocks noGrp="1" noChangeAspect="1" noChangeArrowheads="1"/>
          </p:cNvPicPr>
          <p:nvPr>
            <p:ph sz="half" idx="2"/>
          </p:nvPr>
        </p:nvPicPr>
        <p:blipFill>
          <a:blip r:embed="rId2"/>
          <a:srcRect/>
          <a:stretch>
            <a:fillRect/>
          </a:stretch>
        </p:blipFill>
        <p:spPr>
          <a:xfrm>
            <a:off x="6808937" y="886238"/>
            <a:ext cx="3507040" cy="5726531"/>
          </a:xfrm>
        </p:spPr>
      </p:pic>
    </p:spTree>
    <p:extLst>
      <p:ext uri="{BB962C8B-B14F-4D97-AF65-F5344CB8AC3E}">
        <p14:creationId xmlns:p14="http://schemas.microsoft.com/office/powerpoint/2010/main" val="342830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Questions</a:t>
            </a:r>
            <a:endParaRPr lang="en-US" dirty="0"/>
          </a:p>
        </p:txBody>
      </p:sp>
      <p:sp>
        <p:nvSpPr>
          <p:cNvPr id="3" name="Content Placeholder 2"/>
          <p:cNvSpPr>
            <a:spLocks noGrp="1"/>
          </p:cNvSpPr>
          <p:nvPr>
            <p:ph sz="half" idx="1"/>
          </p:nvPr>
        </p:nvSpPr>
        <p:spPr/>
        <p:txBody>
          <a:bodyPr/>
          <a:lstStyle/>
          <a:p>
            <a:r>
              <a:rPr lang="en-US" dirty="0" smtClean="0">
                <a:solidFill>
                  <a:srgbClr val="FFC000"/>
                </a:solidFill>
              </a:rPr>
              <a:t>Observations – Using your senses to gather information</a:t>
            </a:r>
          </a:p>
          <a:p>
            <a:endParaRPr lang="en-US" dirty="0"/>
          </a:p>
          <a:p>
            <a:r>
              <a:rPr lang="en-US" dirty="0" smtClean="0"/>
              <a:t>Taking notes as to what occurs</a:t>
            </a:r>
          </a:p>
          <a:p>
            <a:endParaRPr lang="en-US" dirty="0"/>
          </a:p>
          <a:p>
            <a:endParaRPr lang="en-US" dirty="0" smtClean="0"/>
          </a:p>
          <a:p>
            <a:r>
              <a:rPr lang="en-US" dirty="0" smtClean="0"/>
              <a:t>Example: Logs burning</a:t>
            </a:r>
          </a:p>
          <a:p>
            <a:r>
              <a:rPr lang="en-US" dirty="0" smtClean="0"/>
              <a:t>What happens to the logs as they burn?</a:t>
            </a:r>
            <a:endParaRPr lang="en-US" dirty="0"/>
          </a:p>
        </p:txBody>
      </p:sp>
      <p:pic>
        <p:nvPicPr>
          <p:cNvPr id="5122" name="Picture 2" descr="Image result for observation funn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71486" y="2123390"/>
            <a:ext cx="476250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192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r>
              <a:rPr lang="en-US" dirty="0" smtClean="0">
                <a:solidFill>
                  <a:srgbClr val="FFC000"/>
                </a:solidFill>
              </a:rPr>
              <a:t>Inferences – A logical explanation of an observation</a:t>
            </a:r>
          </a:p>
          <a:p>
            <a:endParaRPr lang="en-US" dirty="0"/>
          </a:p>
          <a:p>
            <a:r>
              <a:rPr lang="en-US" dirty="0" smtClean="0"/>
              <a:t>Uses prior knowledge</a:t>
            </a:r>
          </a:p>
          <a:p>
            <a:endParaRPr lang="en-US" dirty="0"/>
          </a:p>
          <a:p>
            <a:r>
              <a:rPr lang="en-US" dirty="0" smtClean="0"/>
              <a:t>Where is the T.P.?</a:t>
            </a:r>
            <a:endParaRPr lang="en-US" dirty="0"/>
          </a:p>
        </p:txBody>
      </p:sp>
      <p:pic>
        <p:nvPicPr>
          <p:cNvPr id="1026" name="Picture 2" descr="Image result for toilet paper empt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19838" y="2508170"/>
            <a:ext cx="5033962" cy="298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353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sz="half" idx="1"/>
          </p:nvPr>
        </p:nvSpPr>
        <p:spPr/>
        <p:txBody>
          <a:bodyPr/>
          <a:lstStyle/>
          <a:p>
            <a:r>
              <a:rPr lang="en-US" dirty="0" smtClean="0">
                <a:solidFill>
                  <a:srgbClr val="FFC000"/>
                </a:solidFill>
              </a:rPr>
              <a:t>Possible explanation for an observation</a:t>
            </a:r>
          </a:p>
          <a:p>
            <a:endParaRPr lang="en-US" dirty="0">
              <a:solidFill>
                <a:srgbClr val="FFC000"/>
              </a:solidFill>
            </a:endParaRPr>
          </a:p>
          <a:p>
            <a:r>
              <a:rPr lang="en-US" dirty="0" smtClean="0">
                <a:solidFill>
                  <a:srgbClr val="FFC000"/>
                </a:solidFill>
              </a:rPr>
              <a:t>Can be tested by scientific investigations</a:t>
            </a:r>
          </a:p>
          <a:p>
            <a:endParaRPr lang="en-US" dirty="0"/>
          </a:p>
          <a:p>
            <a:r>
              <a:rPr lang="en-US" dirty="0" smtClean="0"/>
              <a:t>What is a good one for the burning log?</a:t>
            </a:r>
            <a:endParaRPr lang="en-US" dirty="0"/>
          </a:p>
        </p:txBody>
      </p:sp>
      <p:pic>
        <p:nvPicPr>
          <p:cNvPr id="7170" name="Picture 2" descr="Image result for hypothesis scienc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59358" y="1825624"/>
            <a:ext cx="4813778" cy="4039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782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a:t>
            </a:r>
            <a:endParaRPr lang="en-US" dirty="0"/>
          </a:p>
        </p:txBody>
      </p:sp>
      <p:sp>
        <p:nvSpPr>
          <p:cNvPr id="3" name="Content Placeholder 2"/>
          <p:cNvSpPr>
            <a:spLocks noGrp="1"/>
          </p:cNvSpPr>
          <p:nvPr>
            <p:ph sz="half" idx="1"/>
          </p:nvPr>
        </p:nvSpPr>
        <p:spPr/>
        <p:txBody>
          <a:bodyPr/>
          <a:lstStyle/>
          <a:p>
            <a:r>
              <a:rPr lang="en-US" dirty="0" smtClean="0">
                <a:solidFill>
                  <a:srgbClr val="FFC000"/>
                </a:solidFill>
              </a:rPr>
              <a:t>What will happen next in a sequence of events?</a:t>
            </a:r>
          </a:p>
          <a:p>
            <a:endParaRPr lang="en-US" dirty="0"/>
          </a:p>
          <a:p>
            <a:endParaRPr lang="en-US" dirty="0" smtClean="0"/>
          </a:p>
          <a:p>
            <a:r>
              <a:rPr lang="en-US" dirty="0" smtClean="0"/>
              <a:t>What will happens when a log burns?</a:t>
            </a:r>
            <a:endParaRPr lang="en-US" dirty="0"/>
          </a:p>
        </p:txBody>
      </p:sp>
      <p:pic>
        <p:nvPicPr>
          <p:cNvPr id="8194" name="Picture 2" descr="Image result for prediction scienc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61150"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357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Hypothesis</a:t>
            </a:r>
            <a:endParaRPr lang="en-US" dirty="0"/>
          </a:p>
        </p:txBody>
      </p:sp>
      <p:sp>
        <p:nvSpPr>
          <p:cNvPr id="3" name="Content Placeholder 2"/>
          <p:cNvSpPr>
            <a:spLocks noGrp="1"/>
          </p:cNvSpPr>
          <p:nvPr>
            <p:ph sz="half" idx="1"/>
          </p:nvPr>
        </p:nvSpPr>
        <p:spPr/>
        <p:txBody>
          <a:bodyPr/>
          <a:lstStyle/>
          <a:p>
            <a:endParaRPr lang="en-US" dirty="0" smtClean="0"/>
          </a:p>
          <a:p>
            <a:endParaRPr lang="en-US" dirty="0"/>
          </a:p>
          <a:p>
            <a:r>
              <a:rPr lang="en-US" dirty="0" smtClean="0">
                <a:solidFill>
                  <a:srgbClr val="FFC000"/>
                </a:solidFill>
              </a:rPr>
              <a:t>Design an experiment and do it!</a:t>
            </a:r>
            <a:endParaRPr lang="en-US" dirty="0">
              <a:solidFill>
                <a:srgbClr val="FFC000"/>
              </a:solidFill>
            </a:endParaRPr>
          </a:p>
        </p:txBody>
      </p:sp>
      <p:pic>
        <p:nvPicPr>
          <p:cNvPr id="2050" name="Picture 2" descr="Image result for toilet paper empt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19838" y="2328900"/>
            <a:ext cx="5033962" cy="334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664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Results</a:t>
            </a:r>
            <a:endParaRPr lang="en-US" dirty="0"/>
          </a:p>
        </p:txBody>
      </p:sp>
      <p:sp>
        <p:nvSpPr>
          <p:cNvPr id="3" name="Content Placeholder 2"/>
          <p:cNvSpPr>
            <a:spLocks noGrp="1"/>
          </p:cNvSpPr>
          <p:nvPr>
            <p:ph sz="half" idx="1"/>
          </p:nvPr>
        </p:nvSpPr>
        <p:spPr/>
        <p:txBody>
          <a:bodyPr/>
          <a:lstStyle/>
          <a:p>
            <a:r>
              <a:rPr lang="en-US" dirty="0" smtClean="0"/>
              <a:t>What happened during the experiment?</a:t>
            </a:r>
          </a:p>
          <a:p>
            <a:endParaRPr lang="en-US" dirty="0"/>
          </a:p>
          <a:p>
            <a:r>
              <a:rPr lang="en-US" dirty="0" smtClean="0">
                <a:solidFill>
                  <a:srgbClr val="FFC000"/>
                </a:solidFill>
              </a:rPr>
              <a:t>Record data.</a:t>
            </a:r>
            <a:endParaRPr lang="en-US" dirty="0">
              <a:solidFill>
                <a:srgbClr val="FFC000"/>
              </a:solidFill>
            </a:endParaRPr>
          </a:p>
        </p:txBody>
      </p:sp>
      <p:pic>
        <p:nvPicPr>
          <p:cNvPr id="3074" name="Picture 2" descr="Image result for toilet paper funn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19838" y="2444740"/>
            <a:ext cx="5033962" cy="3113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372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lstStyle/>
          <a:p>
            <a:r>
              <a:rPr lang="en-US" dirty="0" smtClean="0">
                <a:solidFill>
                  <a:srgbClr val="FFC000"/>
                </a:solidFill>
              </a:rPr>
              <a:t>Summary of information</a:t>
            </a:r>
          </a:p>
          <a:p>
            <a:endParaRPr lang="en-US" dirty="0"/>
          </a:p>
          <a:p>
            <a:r>
              <a:rPr lang="en-US" dirty="0" smtClean="0"/>
              <a:t>Hypothesis confirmed</a:t>
            </a:r>
          </a:p>
          <a:p>
            <a:pPr lvl="1"/>
            <a:r>
              <a:rPr lang="en-US" dirty="0" smtClean="0"/>
              <a:t>Test multiple times</a:t>
            </a:r>
          </a:p>
          <a:p>
            <a:endParaRPr lang="en-US" dirty="0"/>
          </a:p>
          <a:p>
            <a:r>
              <a:rPr lang="en-US" dirty="0" smtClean="0"/>
              <a:t>Hypothesis wrong</a:t>
            </a:r>
          </a:p>
          <a:p>
            <a:pPr lvl="1"/>
            <a:r>
              <a:rPr lang="en-US" dirty="0" smtClean="0"/>
              <a:t>Make a new hypothesis</a:t>
            </a:r>
            <a:endParaRPr lang="en-US" dirty="0"/>
          </a:p>
        </p:txBody>
      </p:sp>
      <p:pic>
        <p:nvPicPr>
          <p:cNvPr id="11270" name="Picture 6" descr="Image result for conclus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43636" y="2554014"/>
            <a:ext cx="3518415" cy="252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322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Communicate Results</a:t>
            </a:r>
            <a:endParaRPr lang="en-US" dirty="0"/>
          </a:p>
        </p:txBody>
      </p:sp>
      <p:sp>
        <p:nvSpPr>
          <p:cNvPr id="3" name="Content Placeholder 2"/>
          <p:cNvSpPr>
            <a:spLocks noGrp="1"/>
          </p:cNvSpPr>
          <p:nvPr>
            <p:ph sz="half" idx="1"/>
          </p:nvPr>
        </p:nvSpPr>
        <p:spPr/>
        <p:txBody>
          <a:bodyPr/>
          <a:lstStyle/>
          <a:p>
            <a:endParaRPr lang="en-US" dirty="0" smtClean="0"/>
          </a:p>
          <a:p>
            <a:endParaRPr lang="en-US" dirty="0"/>
          </a:p>
          <a:p>
            <a:r>
              <a:rPr lang="en-US" dirty="0" smtClean="0"/>
              <a:t>Share data so others can benefit from it</a:t>
            </a:r>
          </a:p>
          <a:p>
            <a:endParaRPr lang="en-US" dirty="0"/>
          </a:p>
          <a:p>
            <a:r>
              <a:rPr lang="en-US" dirty="0" smtClean="0"/>
              <a:t>Video Clip</a:t>
            </a:r>
            <a:endParaRPr lang="en-US" dirty="0"/>
          </a:p>
        </p:txBody>
      </p:sp>
      <p:pic>
        <p:nvPicPr>
          <p:cNvPr id="12290" name="Picture 2" descr="Image result for sharing funn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41294" y="2220119"/>
            <a:ext cx="4591050"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473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smtClean="0"/>
              <a:t>The Scientific Method</a:t>
            </a:r>
          </a:p>
        </p:txBody>
      </p:sp>
      <p:sp>
        <p:nvSpPr>
          <p:cNvPr id="69634" name="Text Placeholder 4"/>
          <p:cNvSpPr>
            <a:spLocks noGrp="1"/>
          </p:cNvSpPr>
          <p:nvPr>
            <p:ph type="body" sz="half" idx="1"/>
          </p:nvPr>
        </p:nvSpPr>
        <p:spPr/>
        <p:txBody>
          <a:bodyPr/>
          <a:lstStyle/>
          <a:p>
            <a:r>
              <a:rPr lang="en-US" sz="1400" b="1" dirty="0">
                <a:solidFill>
                  <a:srgbClr val="FFC000"/>
                </a:solidFill>
              </a:rPr>
              <a:t>The Strange Case of </a:t>
            </a:r>
            <a:r>
              <a:rPr lang="en-US" sz="1400" b="1" dirty="0" err="1">
                <a:solidFill>
                  <a:srgbClr val="FFC000"/>
                </a:solidFill>
              </a:rPr>
              <a:t>BeriBeri</a:t>
            </a:r>
            <a:endParaRPr lang="en-US" sz="1400" b="1" dirty="0">
              <a:solidFill>
                <a:srgbClr val="FFC000"/>
              </a:solidFill>
            </a:endParaRPr>
          </a:p>
          <a:p>
            <a:r>
              <a:rPr lang="en-US" sz="1400" i="1" dirty="0"/>
              <a:t>In 1887 a strange nerve disease attacked the people in the Dutch East Indies. The disease was beriberi. Symptoms of the disease included weakness and loss of appetite, victims often died of heart failure. Scientists thought the disease might be caused by bacteria. They injected chickens with bacteria from the blood of patients with beriberi. The injected chickens became sick. However, so did a group of chickens that were not injected with bacteria.</a:t>
            </a:r>
            <a:endParaRPr lang="en-US" sz="1400" dirty="0"/>
          </a:p>
          <a:p>
            <a:r>
              <a:rPr lang="en-US" sz="1400" i="1" dirty="0"/>
              <a:t>One of the scientists, Dr. Eijkman, noticed something. Before the experiment, all the chickens had eaten whole-grain rice, but during the experiment, the chickens were fed polished rice. Dr. Eijkman researched this interesting case. he found that polished rice lacked thiamine, a vitamin necessary for good health.</a:t>
            </a:r>
            <a:endParaRPr lang="en-US" sz="1400" dirty="0"/>
          </a:p>
          <a:p>
            <a:endParaRPr lang="en-US" dirty="0" smtClean="0"/>
          </a:p>
        </p:txBody>
      </p:sp>
      <p:sp>
        <p:nvSpPr>
          <p:cNvPr id="69635" name="Content Placeholder 5"/>
          <p:cNvSpPr>
            <a:spLocks noGrp="1"/>
          </p:cNvSpPr>
          <p:nvPr>
            <p:ph sz="half" idx="2"/>
          </p:nvPr>
        </p:nvSpPr>
        <p:spPr/>
        <p:txBody>
          <a:bodyPr/>
          <a:lstStyle/>
          <a:p>
            <a:r>
              <a:rPr lang="en-US" sz="2000"/>
              <a:t>1. State the Problem</a:t>
            </a:r>
          </a:p>
          <a:p>
            <a:r>
              <a:rPr lang="en-US" sz="2000"/>
              <a:t> </a:t>
            </a:r>
          </a:p>
          <a:p>
            <a:r>
              <a:rPr lang="en-US" sz="2000"/>
              <a:t>2. What was the hypothesis?</a:t>
            </a:r>
            <a:br>
              <a:rPr lang="en-US" sz="2000"/>
            </a:br>
            <a:endParaRPr lang="en-US" sz="2000"/>
          </a:p>
          <a:p>
            <a:r>
              <a:rPr lang="en-US" sz="2000"/>
              <a:t>3. How was the hypothesis tested?</a:t>
            </a:r>
          </a:p>
          <a:p>
            <a:endParaRPr lang="en-US" sz="2000"/>
          </a:p>
          <a:p>
            <a:r>
              <a:rPr lang="en-US" sz="2000"/>
              <a:t>4. Should the hypothesis be supported or rejected based on the experiment?</a:t>
            </a:r>
            <a:br>
              <a:rPr lang="en-US" sz="2000"/>
            </a:br>
            <a:endParaRPr lang="en-US" sz="2000"/>
          </a:p>
          <a:p>
            <a:r>
              <a:rPr lang="en-US" sz="2000"/>
              <a:t>5. What should be the new hypothesis?</a:t>
            </a:r>
          </a:p>
          <a:p>
            <a:endParaRPr lang="en-US" smtClean="0"/>
          </a:p>
        </p:txBody>
      </p:sp>
    </p:spTree>
    <p:extLst>
      <p:ext uri="{BB962C8B-B14F-4D97-AF65-F5344CB8AC3E}">
        <p14:creationId xmlns:p14="http://schemas.microsoft.com/office/powerpoint/2010/main" val="4203981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Science?</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solidFill>
                  <a:srgbClr val="FFC000"/>
                </a:solidFill>
              </a:rPr>
              <a:t>Investigating and exploring </a:t>
            </a:r>
          </a:p>
          <a:p>
            <a:endParaRPr lang="en-US" dirty="0">
              <a:solidFill>
                <a:srgbClr val="FFC000"/>
              </a:solidFill>
            </a:endParaRPr>
          </a:p>
          <a:p>
            <a:r>
              <a:rPr lang="en-US" dirty="0" smtClean="0">
                <a:solidFill>
                  <a:srgbClr val="FFC000"/>
                </a:solidFill>
              </a:rPr>
              <a:t>Natural events</a:t>
            </a:r>
          </a:p>
          <a:p>
            <a:endParaRPr lang="en-US" dirty="0">
              <a:solidFill>
                <a:srgbClr val="FFC000"/>
              </a:solidFill>
            </a:endParaRPr>
          </a:p>
          <a:p>
            <a:r>
              <a:rPr lang="en-US" dirty="0" smtClean="0">
                <a:solidFill>
                  <a:srgbClr val="FFC000"/>
                </a:solidFill>
              </a:rPr>
              <a:t>Finding new information</a:t>
            </a:r>
          </a:p>
          <a:p>
            <a:endParaRPr lang="en-US" dirty="0"/>
          </a:p>
        </p:txBody>
      </p:sp>
      <p:pic>
        <p:nvPicPr>
          <p:cNvPr id="1026" name="Picture 2" descr="Image result for science fun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4087" y="1378987"/>
            <a:ext cx="2954337" cy="2954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cience fun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559" y="2575691"/>
            <a:ext cx="2812213" cy="17576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cience"/>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057106" y="4672740"/>
            <a:ext cx="5033962" cy="1789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138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Theory</a:t>
            </a:r>
            <a:endParaRPr lang="en-US" dirty="0"/>
          </a:p>
        </p:txBody>
      </p:sp>
      <p:sp>
        <p:nvSpPr>
          <p:cNvPr id="3" name="Text Placeholder 2"/>
          <p:cNvSpPr>
            <a:spLocks noGrp="1"/>
          </p:cNvSpPr>
          <p:nvPr>
            <p:ph type="body" sz="half" idx="1"/>
          </p:nvPr>
        </p:nvSpPr>
        <p:spPr/>
        <p:txBody>
          <a:bodyPr/>
          <a:lstStyle/>
          <a:p>
            <a:r>
              <a:rPr lang="en-US" dirty="0" smtClean="0"/>
              <a:t>Explanation of why and how and effect occurred.</a:t>
            </a:r>
          </a:p>
          <a:p>
            <a:endParaRPr lang="en-US" dirty="0"/>
          </a:p>
          <a:p>
            <a:r>
              <a:rPr lang="en-US" dirty="0" smtClean="0">
                <a:solidFill>
                  <a:srgbClr val="FFC000"/>
                </a:solidFill>
              </a:rPr>
              <a:t>Based on knowledge gained </a:t>
            </a:r>
            <a:r>
              <a:rPr lang="en-US" dirty="0" smtClean="0">
                <a:solidFill>
                  <a:srgbClr val="FFC000"/>
                </a:solidFill>
              </a:rPr>
              <a:t>from </a:t>
            </a:r>
            <a:r>
              <a:rPr lang="en-US" dirty="0" smtClean="0">
                <a:solidFill>
                  <a:srgbClr val="FFC000"/>
                </a:solidFill>
              </a:rPr>
              <a:t>many observations and investigations</a:t>
            </a:r>
          </a:p>
          <a:p>
            <a:endParaRPr lang="en-US" dirty="0"/>
          </a:p>
          <a:p>
            <a:r>
              <a:rPr lang="en-US" dirty="0" smtClean="0"/>
              <a:t>Can be modified later.</a:t>
            </a:r>
            <a:endParaRPr lang="en-US" dirty="0"/>
          </a:p>
        </p:txBody>
      </p:sp>
      <p:pic>
        <p:nvPicPr>
          <p:cNvPr id="14338" name="Picture 2" descr="Image result for scientific theory vs law"/>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54584" y="2617077"/>
            <a:ext cx="4765170" cy="274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365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Law</a:t>
            </a:r>
            <a:endParaRPr lang="en-US" dirty="0"/>
          </a:p>
        </p:txBody>
      </p:sp>
      <p:sp>
        <p:nvSpPr>
          <p:cNvPr id="3" name="Text Placeholder 2"/>
          <p:cNvSpPr>
            <a:spLocks noGrp="1"/>
          </p:cNvSpPr>
          <p:nvPr>
            <p:ph type="body" sz="half" idx="1"/>
          </p:nvPr>
        </p:nvSpPr>
        <p:spPr/>
        <p:txBody>
          <a:bodyPr/>
          <a:lstStyle/>
          <a:p>
            <a:r>
              <a:rPr lang="en-US" dirty="0" smtClean="0"/>
              <a:t>States that an event will occur.</a:t>
            </a:r>
          </a:p>
          <a:p>
            <a:endParaRPr lang="en-US" dirty="0"/>
          </a:p>
          <a:p>
            <a:r>
              <a:rPr lang="en-US" dirty="0" smtClean="0">
                <a:solidFill>
                  <a:srgbClr val="FFC000"/>
                </a:solidFill>
              </a:rPr>
              <a:t>Describes a repeatable pattern in nature.</a:t>
            </a:r>
          </a:p>
          <a:p>
            <a:endParaRPr lang="en-US" dirty="0"/>
          </a:p>
          <a:p>
            <a:r>
              <a:rPr lang="en-US" dirty="0" smtClean="0"/>
              <a:t>Does not explain why or how.</a:t>
            </a:r>
            <a:endParaRPr lang="en-US" dirty="0"/>
          </a:p>
        </p:txBody>
      </p:sp>
      <p:pic>
        <p:nvPicPr>
          <p:cNvPr id="15362" name="Picture 2" descr="Image result for scientific theory vs law"/>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43353" y="2217682"/>
            <a:ext cx="5239047" cy="302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727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Thinking</a:t>
            </a:r>
            <a:endParaRPr lang="en-US" dirty="0"/>
          </a:p>
        </p:txBody>
      </p:sp>
      <p:sp>
        <p:nvSpPr>
          <p:cNvPr id="3" name="Text Placeholder 2"/>
          <p:cNvSpPr>
            <a:spLocks noGrp="1"/>
          </p:cNvSpPr>
          <p:nvPr>
            <p:ph type="body" sz="half" idx="1"/>
          </p:nvPr>
        </p:nvSpPr>
        <p:spPr/>
        <p:txBody>
          <a:bodyPr/>
          <a:lstStyle/>
          <a:p>
            <a:endParaRPr lang="en-US" dirty="0" smtClean="0"/>
          </a:p>
          <a:p>
            <a:endParaRPr lang="en-US" dirty="0"/>
          </a:p>
          <a:p>
            <a:r>
              <a:rPr lang="en-US" dirty="0" smtClean="0">
                <a:solidFill>
                  <a:srgbClr val="FFC000"/>
                </a:solidFill>
              </a:rPr>
              <a:t>Using what you already know with new information</a:t>
            </a:r>
            <a:endParaRPr lang="en-US" dirty="0">
              <a:solidFill>
                <a:srgbClr val="FFC000"/>
              </a:solidFill>
            </a:endParaRPr>
          </a:p>
        </p:txBody>
      </p:sp>
      <p:pic>
        <p:nvPicPr>
          <p:cNvPr id="16386" name="Picture 2" descr="Image result for critical thinki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97600" y="2292615"/>
            <a:ext cx="5384800" cy="314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362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Branches of Science</a:t>
            </a:r>
            <a:endParaRPr lang="en-US" dirty="0"/>
          </a:p>
        </p:txBody>
      </p:sp>
      <p:sp>
        <p:nvSpPr>
          <p:cNvPr id="3" name="Content Placeholder 2"/>
          <p:cNvSpPr>
            <a:spLocks noGrp="1"/>
          </p:cNvSpPr>
          <p:nvPr>
            <p:ph sz="half" idx="1"/>
          </p:nvPr>
        </p:nvSpPr>
        <p:spPr/>
        <p:txBody>
          <a:bodyPr>
            <a:normAutofit lnSpcReduction="10000"/>
          </a:bodyPr>
          <a:lstStyle/>
          <a:p>
            <a:r>
              <a:rPr lang="en-US" dirty="0" smtClean="0">
                <a:solidFill>
                  <a:srgbClr val="FFC000"/>
                </a:solidFill>
              </a:rPr>
              <a:t>Physical Science – Physics and Chemistry</a:t>
            </a:r>
          </a:p>
          <a:p>
            <a:endParaRPr lang="en-US" dirty="0">
              <a:solidFill>
                <a:srgbClr val="FFC000"/>
              </a:solidFill>
            </a:endParaRPr>
          </a:p>
          <a:p>
            <a:r>
              <a:rPr lang="en-US" dirty="0" smtClean="0">
                <a:solidFill>
                  <a:srgbClr val="FFC000"/>
                </a:solidFill>
              </a:rPr>
              <a:t>Matter and energy</a:t>
            </a:r>
          </a:p>
          <a:p>
            <a:endParaRPr lang="en-US" dirty="0"/>
          </a:p>
          <a:p>
            <a:r>
              <a:rPr lang="en-US" dirty="0" smtClean="0"/>
              <a:t>What happens to energy in a chemical reaction?</a:t>
            </a:r>
          </a:p>
          <a:p>
            <a:r>
              <a:rPr lang="en-US" dirty="0" smtClean="0"/>
              <a:t>How does gravity affect a roller coaster?</a:t>
            </a:r>
          </a:p>
          <a:p>
            <a:r>
              <a:rPr lang="en-US" dirty="0" smtClean="0"/>
              <a:t>What parts make up an atom?</a:t>
            </a:r>
            <a:endParaRPr lang="en-US" dirty="0"/>
          </a:p>
        </p:txBody>
      </p:sp>
      <p:pic>
        <p:nvPicPr>
          <p:cNvPr id="2050" name="Picture 2" descr="Image result for physical scienc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19838" y="2584999"/>
            <a:ext cx="5033962" cy="2832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439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Branches of Science</a:t>
            </a:r>
            <a:endParaRPr lang="en-US" dirty="0"/>
          </a:p>
        </p:txBody>
      </p:sp>
      <p:sp>
        <p:nvSpPr>
          <p:cNvPr id="3" name="Content Placeholder 2"/>
          <p:cNvSpPr>
            <a:spLocks noGrp="1"/>
          </p:cNvSpPr>
          <p:nvPr>
            <p:ph sz="half" idx="1"/>
          </p:nvPr>
        </p:nvSpPr>
        <p:spPr/>
        <p:txBody>
          <a:bodyPr/>
          <a:lstStyle/>
          <a:p>
            <a:r>
              <a:rPr lang="en-US" dirty="0" smtClean="0">
                <a:solidFill>
                  <a:srgbClr val="FFC000"/>
                </a:solidFill>
              </a:rPr>
              <a:t>Earth Science – Processes that occur on and inside Earth</a:t>
            </a:r>
          </a:p>
          <a:p>
            <a:endParaRPr lang="en-US" dirty="0"/>
          </a:p>
          <a:p>
            <a:r>
              <a:rPr lang="en-US" dirty="0" smtClean="0"/>
              <a:t>Why is the sky blue?</a:t>
            </a:r>
          </a:p>
          <a:p>
            <a:r>
              <a:rPr lang="en-US" dirty="0" smtClean="0"/>
              <a:t>How is energy transferred on Earth?</a:t>
            </a:r>
          </a:p>
          <a:p>
            <a:r>
              <a:rPr lang="en-US" dirty="0" smtClean="0"/>
              <a:t>What causes an earthquake?</a:t>
            </a:r>
            <a:endParaRPr lang="en-US" dirty="0"/>
          </a:p>
        </p:txBody>
      </p:sp>
      <p:pic>
        <p:nvPicPr>
          <p:cNvPr id="3074" name="Picture 2" descr="Image result for earth scienc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14215" y="1825625"/>
            <a:ext cx="42452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063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Racetrack Playa</a:t>
            </a:r>
          </a:p>
        </p:txBody>
      </p:sp>
      <p:pic>
        <p:nvPicPr>
          <p:cNvPr id="19458" name="Picture 2"/>
          <p:cNvPicPr>
            <a:picLocks noGrp="1" noChangeAspect="1" noChangeArrowheads="1"/>
          </p:cNvPicPr>
          <p:nvPr>
            <p:ph idx="1"/>
          </p:nvPr>
        </p:nvPicPr>
        <p:blipFill>
          <a:blip r:embed="rId2"/>
          <a:srcRect/>
          <a:stretch>
            <a:fillRect/>
          </a:stretch>
        </p:blipFill>
        <p:spPr>
          <a:xfrm>
            <a:off x="3048001" y="2133600"/>
            <a:ext cx="6202363" cy="4389438"/>
          </a:xfrm>
        </p:spPr>
      </p:pic>
    </p:spTree>
    <p:extLst>
      <p:ext uri="{BB962C8B-B14F-4D97-AF65-F5344CB8AC3E}">
        <p14:creationId xmlns:p14="http://schemas.microsoft.com/office/powerpoint/2010/main" val="235608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Branches of Science</a:t>
            </a:r>
            <a:endParaRPr lang="en-US" dirty="0"/>
          </a:p>
        </p:txBody>
      </p:sp>
      <p:sp>
        <p:nvSpPr>
          <p:cNvPr id="3" name="Content Placeholder 2"/>
          <p:cNvSpPr>
            <a:spLocks noGrp="1"/>
          </p:cNvSpPr>
          <p:nvPr>
            <p:ph sz="half" idx="1"/>
          </p:nvPr>
        </p:nvSpPr>
        <p:spPr/>
        <p:txBody>
          <a:bodyPr/>
          <a:lstStyle/>
          <a:p>
            <a:r>
              <a:rPr lang="en-US" dirty="0" smtClean="0">
                <a:solidFill>
                  <a:srgbClr val="FFC000"/>
                </a:solidFill>
              </a:rPr>
              <a:t>Life Science – All organisms and their processes</a:t>
            </a:r>
          </a:p>
          <a:p>
            <a:endParaRPr lang="en-US" dirty="0"/>
          </a:p>
          <a:p>
            <a:r>
              <a:rPr lang="en-US" dirty="0" smtClean="0"/>
              <a:t>What adaptations help animals survive their environments?</a:t>
            </a:r>
          </a:p>
          <a:p>
            <a:r>
              <a:rPr lang="en-US" dirty="0" smtClean="0"/>
              <a:t>How do we breath?</a:t>
            </a:r>
          </a:p>
          <a:p>
            <a:r>
              <a:rPr lang="en-US" dirty="0" smtClean="0"/>
              <a:t>How do plants make food?</a:t>
            </a:r>
            <a:endParaRPr lang="en-US" dirty="0"/>
          </a:p>
        </p:txBody>
      </p:sp>
      <p:pic>
        <p:nvPicPr>
          <p:cNvPr id="4098" name="Picture 2" descr="Image result for life scienc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69869" y="2696369"/>
            <a:ext cx="4533900" cy="260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425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rrowheads="1"/>
          </p:cNvSpPr>
          <p:nvPr>
            <p:ph type="title"/>
          </p:nvPr>
        </p:nvSpPr>
        <p:spPr/>
        <p:txBody>
          <a:bodyPr/>
          <a:lstStyle/>
          <a:p>
            <a:r>
              <a:rPr lang="en-US" smtClean="0"/>
              <a:t>Technology and Science</a:t>
            </a:r>
          </a:p>
        </p:txBody>
      </p:sp>
      <p:sp>
        <p:nvSpPr>
          <p:cNvPr id="19459" name="Rectangle 3"/>
          <p:cNvSpPr>
            <a:spLocks noGrp="1" noChangeArrowheads="1"/>
          </p:cNvSpPr>
          <p:nvPr>
            <p:ph type="body" sz="half" idx="1"/>
          </p:nvPr>
        </p:nvSpPr>
        <p:spPr>
          <a:xfrm>
            <a:off x="1981200" y="1143000"/>
            <a:ext cx="8229600" cy="2643188"/>
          </a:xfrm>
        </p:spPr>
        <p:txBody>
          <a:bodyPr>
            <a:normAutofit fontScale="85000" lnSpcReduction="20000"/>
          </a:bodyPr>
          <a:lstStyle/>
          <a:p>
            <a:pPr marL="274320" indent="-274320">
              <a:buClr>
                <a:schemeClr val="accent3"/>
              </a:buClr>
              <a:buFont typeface="Wingdings 2"/>
              <a:buChar char=""/>
              <a:defRPr/>
            </a:pPr>
            <a:endParaRPr lang="en-US" sz="3600" dirty="0">
              <a:solidFill>
                <a:schemeClr val="hlink"/>
              </a:solidFill>
            </a:endParaRPr>
          </a:p>
          <a:p>
            <a:pPr marL="274320" indent="-274320">
              <a:buClr>
                <a:schemeClr val="accent3"/>
              </a:buClr>
              <a:buFont typeface="Wingdings 2"/>
              <a:buChar char=""/>
              <a:defRPr/>
            </a:pPr>
            <a:r>
              <a:rPr lang="en-US" sz="3600" dirty="0">
                <a:solidFill>
                  <a:srgbClr val="FFC000"/>
                </a:solidFill>
              </a:rPr>
              <a:t>Technology -the use of knowledge learned through science.</a:t>
            </a:r>
          </a:p>
          <a:p>
            <a:pPr marL="641033" lvl="1" indent="-274320">
              <a:buClr>
                <a:schemeClr val="accent3"/>
              </a:buClr>
              <a:buFont typeface="Wingdings 2"/>
              <a:buChar char=""/>
              <a:defRPr/>
            </a:pPr>
            <a:r>
              <a:rPr lang="en-US" sz="3400" dirty="0">
                <a:solidFill>
                  <a:srgbClr val="FFC000"/>
                </a:solidFill>
              </a:rPr>
              <a:t>Practical use of science</a:t>
            </a:r>
          </a:p>
          <a:p>
            <a:pPr marL="274320" indent="-274320">
              <a:buClr>
                <a:schemeClr val="accent3"/>
              </a:buClr>
              <a:buFont typeface="Wingdings 2"/>
              <a:buChar char=""/>
              <a:defRPr/>
            </a:pPr>
            <a:endParaRPr lang="en-US" sz="3600" dirty="0"/>
          </a:p>
          <a:p>
            <a:pPr marL="274320" indent="-274320">
              <a:buClr>
                <a:schemeClr val="accent3"/>
              </a:buClr>
              <a:buFont typeface="Wingdings 2"/>
              <a:buChar char=""/>
              <a:defRPr/>
            </a:pPr>
            <a:r>
              <a:rPr lang="en-US" sz="3600" dirty="0"/>
              <a:t>Technology and science depend on one another</a:t>
            </a:r>
          </a:p>
          <a:p>
            <a:pPr marL="274320" indent="-274320">
              <a:buClr>
                <a:schemeClr val="accent3"/>
              </a:buClr>
              <a:buNone/>
              <a:defRPr/>
            </a:pPr>
            <a:endParaRPr lang="en-US" sz="3600" dirty="0"/>
          </a:p>
        </p:txBody>
      </p:sp>
      <p:sp>
        <p:nvSpPr>
          <p:cNvPr id="26627" name="Rectangle 4"/>
          <p:cNvSpPr>
            <a:spLocks noGrp="1" noChangeArrowheads="1"/>
          </p:cNvSpPr>
          <p:nvPr>
            <p:ph sz="half" idx="2"/>
          </p:nvPr>
        </p:nvSpPr>
        <p:spPr>
          <a:xfrm>
            <a:off x="1981200" y="4495800"/>
            <a:ext cx="8229600" cy="2133600"/>
          </a:xfrm>
        </p:spPr>
        <p:txBody>
          <a:bodyPr/>
          <a:lstStyle/>
          <a:p>
            <a:endParaRPr lang="en-US"/>
          </a:p>
        </p:txBody>
      </p:sp>
      <p:pic>
        <p:nvPicPr>
          <p:cNvPr id="26628" name="Picture 6" descr="beakers"/>
          <p:cNvPicPr>
            <a:picLocks noChangeAspect="1" noChangeArrowheads="1"/>
          </p:cNvPicPr>
          <p:nvPr/>
        </p:nvPicPr>
        <p:blipFill>
          <a:blip r:embed="rId3"/>
          <a:srcRect/>
          <a:stretch>
            <a:fillRect/>
          </a:stretch>
        </p:blipFill>
        <p:spPr bwMode="auto">
          <a:xfrm>
            <a:off x="2057400" y="4267201"/>
            <a:ext cx="7848600" cy="2316163"/>
          </a:xfrm>
          <a:prstGeom prst="rect">
            <a:avLst/>
          </a:prstGeom>
          <a:noFill/>
          <a:ln w="9525">
            <a:noFill/>
            <a:miter lim="800000"/>
            <a:headEnd/>
            <a:tailEnd/>
          </a:ln>
        </p:spPr>
      </p:pic>
    </p:spTree>
    <p:extLst>
      <p:ext uri="{BB962C8B-B14F-4D97-AF65-F5344CB8AC3E}">
        <p14:creationId xmlns:p14="http://schemas.microsoft.com/office/powerpoint/2010/main" val="1807547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rrowheads="1"/>
          </p:cNvSpPr>
          <p:nvPr>
            <p:ph type="title"/>
          </p:nvPr>
        </p:nvSpPr>
        <p:spPr/>
        <p:txBody>
          <a:bodyPr/>
          <a:lstStyle/>
          <a:p>
            <a:r>
              <a:rPr lang="en-US" smtClean="0"/>
              <a:t>Leonardo da Vinci</a:t>
            </a:r>
          </a:p>
        </p:txBody>
      </p:sp>
      <p:sp>
        <p:nvSpPr>
          <p:cNvPr id="28674" name="Rectangle 3"/>
          <p:cNvSpPr>
            <a:spLocks noGrp="1" noChangeArrowheads="1"/>
          </p:cNvSpPr>
          <p:nvPr>
            <p:ph type="body" idx="1"/>
          </p:nvPr>
        </p:nvSpPr>
        <p:spPr/>
        <p:txBody>
          <a:bodyPr/>
          <a:lstStyle/>
          <a:p>
            <a:endParaRPr lang="en-US" smtClean="0"/>
          </a:p>
        </p:txBody>
      </p:sp>
      <p:pic>
        <p:nvPicPr>
          <p:cNvPr id="28675" name="Picture 5" descr="Leonardo_da_Vinci_helicopter_and_lifting_wing"/>
          <p:cNvPicPr>
            <a:picLocks noChangeAspect="1" noChangeArrowheads="1"/>
          </p:cNvPicPr>
          <p:nvPr/>
        </p:nvPicPr>
        <p:blipFill>
          <a:blip r:embed="rId3"/>
          <a:srcRect/>
          <a:stretch>
            <a:fillRect/>
          </a:stretch>
        </p:blipFill>
        <p:spPr bwMode="auto">
          <a:xfrm>
            <a:off x="1905000" y="2057400"/>
            <a:ext cx="3962400" cy="4419600"/>
          </a:xfrm>
          <a:prstGeom prst="rect">
            <a:avLst/>
          </a:prstGeom>
          <a:noFill/>
          <a:ln w="9525">
            <a:noFill/>
            <a:miter lim="800000"/>
            <a:headEnd/>
            <a:tailEnd/>
          </a:ln>
        </p:spPr>
      </p:pic>
      <p:pic>
        <p:nvPicPr>
          <p:cNvPr id="28676" name="Picture 7" descr="leonardo"/>
          <p:cNvPicPr>
            <a:picLocks noChangeAspect="1" noChangeArrowheads="1"/>
          </p:cNvPicPr>
          <p:nvPr/>
        </p:nvPicPr>
        <p:blipFill>
          <a:blip r:embed="rId4"/>
          <a:srcRect/>
          <a:stretch>
            <a:fillRect/>
          </a:stretch>
        </p:blipFill>
        <p:spPr bwMode="auto">
          <a:xfrm>
            <a:off x="6248401" y="1981200"/>
            <a:ext cx="4048125" cy="4495800"/>
          </a:xfrm>
          <a:prstGeom prst="rect">
            <a:avLst/>
          </a:prstGeom>
          <a:noFill/>
          <a:ln w="9525">
            <a:noFill/>
            <a:miter lim="800000"/>
            <a:headEnd/>
            <a:tailEnd/>
          </a:ln>
        </p:spPr>
      </p:pic>
    </p:spTree>
    <p:extLst>
      <p:ext uri="{BB962C8B-B14F-4D97-AF65-F5344CB8AC3E}">
        <p14:creationId xmlns:p14="http://schemas.microsoft.com/office/powerpoint/2010/main" val="3763832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Leonardo da Vinci</a:t>
            </a:r>
          </a:p>
        </p:txBody>
      </p:sp>
      <p:sp>
        <p:nvSpPr>
          <p:cNvPr id="30722" name="Text Placeholder 2"/>
          <p:cNvSpPr>
            <a:spLocks noGrp="1"/>
          </p:cNvSpPr>
          <p:nvPr>
            <p:ph type="body" sz="half" idx="1"/>
          </p:nvPr>
        </p:nvSpPr>
        <p:spPr/>
        <p:txBody>
          <a:bodyPr/>
          <a:lstStyle/>
          <a:p>
            <a:endParaRPr lang="en-US" smtClean="0"/>
          </a:p>
        </p:txBody>
      </p:sp>
      <p:pic>
        <p:nvPicPr>
          <p:cNvPr id="5" name="Introducing_Da_Vinci_s_Machine_Gun.wmv">
            <a:hlinkClick r:id="" action="ppaction://media"/>
          </p:cNvPr>
          <p:cNvPicPr>
            <a:picLocks noGrp="1" noChangeAspect="1"/>
          </p:cNvPicPr>
          <p:nvPr>
            <p:ph sz="half" idx="2"/>
            <a:videoFile r:link="rId2"/>
            <p:extLst>
              <p:ext uri="{DAA4B4D4-6D71-4841-9C94-3DE7FCFB9230}">
                <p14:media xmlns:p14="http://schemas.microsoft.com/office/powerpoint/2010/main" r:link="rId1"/>
              </p:ext>
            </p:extLst>
          </p:nvPr>
        </p:nvPicPr>
        <p:blipFill>
          <a:blip r:embed="rId5"/>
          <a:srcRect/>
          <a:stretch>
            <a:fillRect/>
          </a:stretch>
        </p:blipFill>
        <p:spPr>
          <a:xfrm>
            <a:off x="1408386" y="1145317"/>
            <a:ext cx="9196552" cy="5601536"/>
          </a:xfrm>
        </p:spPr>
      </p:pic>
    </p:spTree>
    <p:extLst>
      <p:ext uri="{BB962C8B-B14F-4D97-AF65-F5344CB8AC3E}">
        <p14:creationId xmlns:p14="http://schemas.microsoft.com/office/powerpoint/2010/main" val="40553366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704</TotalTime>
  <Words>510</Words>
  <Application>Microsoft Office PowerPoint</Application>
  <PresentationFormat>Widescreen</PresentationFormat>
  <Paragraphs>117</Paragraphs>
  <Slides>22</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Corbel</vt:lpstr>
      <vt:lpstr>Wingdings 2</vt:lpstr>
      <vt:lpstr>Depth</vt:lpstr>
      <vt:lpstr>Chapter 1-1</vt:lpstr>
      <vt:lpstr>What is Science?</vt:lpstr>
      <vt:lpstr>Branches of Science</vt:lpstr>
      <vt:lpstr>Branches of Science</vt:lpstr>
      <vt:lpstr>Racetrack Playa</vt:lpstr>
      <vt:lpstr>Branches of Science</vt:lpstr>
      <vt:lpstr>Technology and Science</vt:lpstr>
      <vt:lpstr>Leonardo da Vinci</vt:lpstr>
      <vt:lpstr>Leonardo da Vinci</vt:lpstr>
      <vt:lpstr>Scientific Inquiry</vt:lpstr>
      <vt:lpstr>Ask Questions</vt:lpstr>
      <vt:lpstr>PowerPoint Presentation</vt:lpstr>
      <vt:lpstr>Hypothesis</vt:lpstr>
      <vt:lpstr>Prediction</vt:lpstr>
      <vt:lpstr>Test Hypothesis</vt:lpstr>
      <vt:lpstr>Analyze Results</vt:lpstr>
      <vt:lpstr>Conclusion</vt:lpstr>
      <vt:lpstr>Communicate Results</vt:lpstr>
      <vt:lpstr>The Scientific Method</vt:lpstr>
      <vt:lpstr>Scientific Theory</vt:lpstr>
      <vt:lpstr>Scientific Law</vt:lpstr>
      <vt:lpstr>Critical Thinking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dc:title>
  <dc:creator>Beth Meyers</dc:creator>
  <cp:lastModifiedBy>Nick Meyers</cp:lastModifiedBy>
  <cp:revision>11</cp:revision>
  <cp:lastPrinted>2018-09-10T14:22:20Z</cp:lastPrinted>
  <dcterms:created xsi:type="dcterms:W3CDTF">2018-06-27T02:16:48Z</dcterms:created>
  <dcterms:modified xsi:type="dcterms:W3CDTF">2018-09-10T15:42:34Z</dcterms:modified>
</cp:coreProperties>
</file>